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0" r:id="rId1"/>
  </p:sldMasterIdLst>
  <p:notesMasterIdLst>
    <p:notesMasterId r:id="rId76"/>
  </p:notesMasterIdLst>
  <p:sldIdLst>
    <p:sldId id="256" r:id="rId2"/>
    <p:sldId id="257" r:id="rId3"/>
    <p:sldId id="258" r:id="rId4"/>
    <p:sldId id="259" r:id="rId5"/>
    <p:sldId id="260" r:id="rId6"/>
    <p:sldId id="261" r:id="rId7"/>
    <p:sldId id="262" r:id="rId8"/>
    <p:sldId id="263" r:id="rId9"/>
    <p:sldId id="273" r:id="rId10"/>
    <p:sldId id="264" r:id="rId11"/>
    <p:sldId id="265" r:id="rId12"/>
    <p:sldId id="266" r:id="rId13"/>
    <p:sldId id="267" r:id="rId14"/>
    <p:sldId id="268" r:id="rId15"/>
    <p:sldId id="269" r:id="rId16"/>
    <p:sldId id="274" r:id="rId17"/>
    <p:sldId id="327" r:id="rId18"/>
    <p:sldId id="331" r:id="rId19"/>
    <p:sldId id="334" r:id="rId20"/>
    <p:sldId id="332" r:id="rId21"/>
    <p:sldId id="333" r:id="rId22"/>
    <p:sldId id="275" r:id="rId23"/>
    <p:sldId id="337" r:id="rId24"/>
    <p:sldId id="335" r:id="rId25"/>
    <p:sldId id="338" r:id="rId26"/>
    <p:sldId id="277" r:id="rId27"/>
    <p:sldId id="278" r:id="rId28"/>
    <p:sldId id="279" r:id="rId29"/>
    <p:sldId id="280" r:id="rId30"/>
    <p:sldId id="281" r:id="rId31"/>
    <p:sldId id="282" r:id="rId32"/>
    <p:sldId id="283" r:id="rId33"/>
    <p:sldId id="284" r:id="rId34"/>
    <p:sldId id="288" r:id="rId35"/>
    <p:sldId id="290" r:id="rId36"/>
    <p:sldId id="291" r:id="rId37"/>
    <p:sldId id="292" r:id="rId38"/>
    <p:sldId id="285" r:id="rId39"/>
    <p:sldId id="306" r:id="rId40"/>
    <p:sldId id="319" r:id="rId41"/>
    <p:sldId id="321" r:id="rId42"/>
    <p:sldId id="307" r:id="rId43"/>
    <p:sldId id="310" r:id="rId44"/>
    <p:sldId id="311" r:id="rId45"/>
    <p:sldId id="312" r:id="rId46"/>
    <p:sldId id="313" r:id="rId47"/>
    <p:sldId id="314" r:id="rId48"/>
    <p:sldId id="315" r:id="rId49"/>
    <p:sldId id="316" r:id="rId50"/>
    <p:sldId id="323" r:id="rId51"/>
    <p:sldId id="294" r:id="rId52"/>
    <p:sldId id="308" r:id="rId53"/>
    <p:sldId id="309" r:id="rId54"/>
    <p:sldId id="324" r:id="rId55"/>
    <p:sldId id="325" r:id="rId56"/>
    <p:sldId id="326" r:id="rId57"/>
    <p:sldId id="293" r:id="rId58"/>
    <p:sldId id="320" r:id="rId59"/>
    <p:sldId id="286" r:id="rId60"/>
    <p:sldId id="287" r:id="rId61"/>
    <p:sldId id="295" r:id="rId62"/>
    <p:sldId id="296" r:id="rId63"/>
    <p:sldId id="297" r:id="rId64"/>
    <p:sldId id="305" r:id="rId65"/>
    <p:sldId id="299" r:id="rId66"/>
    <p:sldId id="300" r:id="rId67"/>
    <p:sldId id="301" r:id="rId68"/>
    <p:sldId id="302" r:id="rId69"/>
    <p:sldId id="317" r:id="rId70"/>
    <p:sldId id="318" r:id="rId71"/>
    <p:sldId id="271" r:id="rId72"/>
    <p:sldId id="322" r:id="rId73"/>
    <p:sldId id="272" r:id="rId74"/>
    <p:sldId id="289"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FEFF"/>
    <a:srgbClr val="005493"/>
    <a:srgbClr val="0432FF"/>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8"/>
    <p:restoredTop sz="94682"/>
  </p:normalViewPr>
  <p:slideViewPr>
    <p:cSldViewPr snapToGrid="0" snapToObjects="1">
      <p:cViewPr>
        <p:scale>
          <a:sx n="116" d="100"/>
          <a:sy n="116" d="100"/>
        </p:scale>
        <p:origin x="360"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A2429A-634F-AD4A-A508-E8C94F1DE708}" type="datetimeFigureOut">
              <a:rPr lang="en-US" smtClean="0"/>
              <a:t>11/10/17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821535-6FC5-FB45-A97D-5B8D784F4080}" type="slidenum">
              <a:rPr lang="en-US" smtClean="0"/>
              <a:t>‹#›</a:t>
            </a:fld>
            <a:endParaRPr lang="en-US"/>
          </a:p>
        </p:txBody>
      </p:sp>
    </p:spTree>
    <p:extLst>
      <p:ext uri="{BB962C8B-B14F-4D97-AF65-F5344CB8AC3E}">
        <p14:creationId xmlns:p14="http://schemas.microsoft.com/office/powerpoint/2010/main" val="1555831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238A3F-473E-AE4F-96F4-44F8783D0498}" type="datetimeFigureOut">
              <a:rPr lang="en-US" smtClean="0"/>
              <a:t>11/10/17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4BC62-0D02-F844-B7E7-603A0BB8395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238A3F-473E-AE4F-96F4-44F8783D0498}" type="datetimeFigureOut">
              <a:rPr lang="en-US" smtClean="0"/>
              <a:t>11/10/17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4BC62-0D02-F844-B7E7-603A0BB8395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238A3F-473E-AE4F-96F4-44F8783D0498}" type="datetimeFigureOut">
              <a:rPr lang="en-US" smtClean="0"/>
              <a:t>11/10/17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4BC62-0D02-F844-B7E7-603A0BB8395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238A3F-473E-AE4F-96F4-44F8783D0498}" type="datetimeFigureOut">
              <a:rPr lang="en-US" smtClean="0"/>
              <a:t>11/10/17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4BC62-0D02-F844-B7E7-603A0BB8395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238A3F-473E-AE4F-96F4-44F8783D0498}" type="datetimeFigureOut">
              <a:rPr lang="en-US" smtClean="0"/>
              <a:t>11/10/17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4BC62-0D02-F844-B7E7-603A0BB8395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238A3F-473E-AE4F-96F4-44F8783D0498}" type="datetimeFigureOut">
              <a:rPr lang="en-US" smtClean="0"/>
              <a:t>11/10/17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4BC62-0D02-F844-B7E7-603A0BB8395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238A3F-473E-AE4F-96F4-44F8783D0498}" type="datetimeFigureOut">
              <a:rPr lang="en-US" smtClean="0"/>
              <a:t>11/10/17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24BC62-0D02-F844-B7E7-603A0BB8395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238A3F-473E-AE4F-96F4-44F8783D0498}" type="datetimeFigureOut">
              <a:rPr lang="en-US" smtClean="0"/>
              <a:t>11/10/17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24BC62-0D02-F844-B7E7-603A0BB8395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238A3F-473E-AE4F-96F4-44F8783D0498}" type="datetimeFigureOut">
              <a:rPr lang="en-US" smtClean="0"/>
              <a:t>11/10/17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24BC62-0D02-F844-B7E7-603A0BB8395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238A3F-473E-AE4F-96F4-44F8783D0498}" type="datetimeFigureOut">
              <a:rPr lang="en-US" smtClean="0"/>
              <a:t>11/10/17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4BC62-0D02-F844-B7E7-603A0BB8395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238A3F-473E-AE4F-96F4-44F8783D0498}" type="datetimeFigureOut">
              <a:rPr lang="en-US" smtClean="0"/>
              <a:t>11/10/17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4BC62-0D02-F844-B7E7-603A0BB8395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38A3F-473E-AE4F-96F4-44F8783D0498}" type="datetimeFigureOut">
              <a:rPr lang="en-US" smtClean="0"/>
              <a:t>11/10/17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24BC62-0D02-F844-B7E7-603A0BB8395C}" type="slidenum">
              <a:rPr lang="en-US" smtClean="0"/>
              <a:t>‹#›</a:t>
            </a:fld>
            <a:endParaRPr lang="en-US"/>
          </a:p>
        </p:txBody>
      </p:sp>
    </p:spTree>
    <p:extLst>
      <p:ext uri="{BB962C8B-B14F-4D97-AF65-F5344CB8AC3E}">
        <p14:creationId xmlns:p14="http://schemas.microsoft.com/office/powerpoint/2010/main" val="1325596437"/>
      </p:ext>
    </p:extLst>
  </p:cSld>
  <p:clrMap bg1="dk1" tx1="lt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6.xml"/><Relationship Id="rId2"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8.emf"/><Relationship Id="rId5" Type="http://schemas.openxmlformats.org/officeDocument/2006/relationships/image" Target="../media/image15.emf"/><Relationship Id="rId6" Type="http://schemas.openxmlformats.org/officeDocument/2006/relationships/image" Target="../media/image16.emf"/><Relationship Id="rId1" Type="http://schemas.openxmlformats.org/officeDocument/2006/relationships/slideLayout" Target="../slideLayouts/slideLayout6.xml"/><Relationship Id="rId2"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4.emf"/><Relationship Id="rId5" Type="http://schemas.openxmlformats.org/officeDocument/2006/relationships/image" Target="../media/image18.emf"/><Relationship Id="rId6" Type="http://schemas.openxmlformats.org/officeDocument/2006/relationships/image" Target="../media/image20.emf"/><Relationship Id="rId7" Type="http://schemas.openxmlformats.org/officeDocument/2006/relationships/image" Target="../media/image15.emf"/><Relationship Id="rId8" Type="http://schemas.openxmlformats.org/officeDocument/2006/relationships/image" Target="../media/image16.emf"/><Relationship Id="rId1" Type="http://schemas.openxmlformats.org/officeDocument/2006/relationships/slideLayout" Target="../slideLayouts/slideLayout6.xml"/><Relationship Id="rId2"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17.emf"/><Relationship Id="rId5" Type="http://schemas.openxmlformats.org/officeDocument/2006/relationships/image" Target="../media/image14.emf"/><Relationship Id="rId6" Type="http://schemas.openxmlformats.org/officeDocument/2006/relationships/image" Target="../media/image18.emf"/><Relationship Id="rId7" Type="http://schemas.openxmlformats.org/officeDocument/2006/relationships/image" Target="../media/image20.emf"/><Relationship Id="rId8" Type="http://schemas.openxmlformats.org/officeDocument/2006/relationships/image" Target="../media/image22.emf"/><Relationship Id="rId9" Type="http://schemas.openxmlformats.org/officeDocument/2006/relationships/image" Target="../media/image15.emf"/><Relationship Id="rId10" Type="http://schemas.openxmlformats.org/officeDocument/2006/relationships/image" Target="../media/image23.emf"/><Relationship Id="rId11" Type="http://schemas.openxmlformats.org/officeDocument/2006/relationships/image" Target="../media/image16.emf"/><Relationship Id="rId1" Type="http://schemas.openxmlformats.org/officeDocument/2006/relationships/slideLayout" Target="../slideLayouts/slideLayout6.xml"/><Relationship Id="rId2" Type="http://schemas.openxmlformats.org/officeDocument/2006/relationships/image" Target="../media/image1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5" Type="http://schemas.openxmlformats.org/officeDocument/2006/relationships/image" Target="../media/image27.tiff"/><Relationship Id="rId6" Type="http://schemas.openxmlformats.org/officeDocument/2006/relationships/image" Target="../media/image28.tiff"/><Relationship Id="rId7" Type="http://schemas.openxmlformats.org/officeDocument/2006/relationships/image" Target="../media/image29.tiff"/><Relationship Id="rId8" Type="http://schemas.openxmlformats.org/officeDocument/2006/relationships/image" Target="../media/image30.tiff"/><Relationship Id="rId1" Type="http://schemas.openxmlformats.org/officeDocument/2006/relationships/slideLayout" Target="../slideLayouts/slideLayout6.xml"/><Relationship Id="rId2" Type="http://schemas.openxmlformats.org/officeDocument/2006/relationships/image" Target="../media/image24.tiff"/></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5" Type="http://schemas.openxmlformats.org/officeDocument/2006/relationships/image" Target="../media/image34.tiff"/><Relationship Id="rId1" Type="http://schemas.openxmlformats.org/officeDocument/2006/relationships/slideLayout" Target="../slideLayouts/slideLayout6.xml"/><Relationship Id="rId2" Type="http://schemas.openxmlformats.org/officeDocument/2006/relationships/image" Target="../media/image3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tiff"/><Relationship Id="rId3" Type="http://schemas.openxmlformats.org/officeDocument/2006/relationships/image" Target="../media/image3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39.tiff"/><Relationship Id="rId5" Type="http://schemas.openxmlformats.org/officeDocument/2006/relationships/image" Target="../media/image40.tiff"/><Relationship Id="rId1" Type="http://schemas.openxmlformats.org/officeDocument/2006/relationships/slideLayout" Target="../slideLayouts/slideLayout6.xml"/><Relationship Id="rId2" Type="http://schemas.openxmlformats.org/officeDocument/2006/relationships/image" Target="../media/image37.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gif"/></Relationships>
</file>

<file path=ppt/slides/_rels/slide26.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8.tiff"/><Relationship Id="rId5" Type="http://schemas.openxmlformats.org/officeDocument/2006/relationships/image" Target="../media/image49.emf"/><Relationship Id="rId6" Type="http://schemas.openxmlformats.org/officeDocument/2006/relationships/image" Target="../media/image50.emf"/><Relationship Id="rId1" Type="http://schemas.openxmlformats.org/officeDocument/2006/relationships/slideLayout" Target="../slideLayouts/slideLayout6.xml"/><Relationship Id="rId2" Type="http://schemas.openxmlformats.org/officeDocument/2006/relationships/image" Target="../media/image46.tiff"/></Relationships>
</file>

<file path=ppt/slides/_rels/slide27.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53.tiff"/><Relationship Id="rId5" Type="http://schemas.openxmlformats.org/officeDocument/2006/relationships/image" Target="../media/image54.tiff"/><Relationship Id="rId6" Type="http://schemas.openxmlformats.org/officeDocument/2006/relationships/image" Target="../media/image55.emf"/><Relationship Id="rId7" Type="http://schemas.openxmlformats.org/officeDocument/2006/relationships/image" Target="../media/image56.emf"/><Relationship Id="rId8" Type="http://schemas.openxmlformats.org/officeDocument/2006/relationships/image" Target="../media/image57.emf"/><Relationship Id="rId1" Type="http://schemas.openxmlformats.org/officeDocument/2006/relationships/slideLayout" Target="../slideLayouts/slideLayout6.xml"/><Relationship Id="rId2" Type="http://schemas.openxmlformats.org/officeDocument/2006/relationships/image" Target="../media/image51.tiff"/></Relationships>
</file>

<file path=ppt/slides/_rels/slide28.xml.rels><?xml version="1.0" encoding="UTF-8" standalone="yes"?>
<Relationships xmlns="http://schemas.openxmlformats.org/package/2006/relationships"><Relationship Id="rId3" Type="http://schemas.openxmlformats.org/officeDocument/2006/relationships/image" Target="../media/image59.tiff"/><Relationship Id="rId4" Type="http://schemas.openxmlformats.org/officeDocument/2006/relationships/image" Target="../media/image60.emf"/><Relationship Id="rId1" Type="http://schemas.openxmlformats.org/officeDocument/2006/relationships/slideLayout" Target="../slideLayouts/slideLayout6.xml"/><Relationship Id="rId2" Type="http://schemas.openxmlformats.org/officeDocument/2006/relationships/image" Target="../media/image58.tiff"/></Relationships>
</file>

<file path=ppt/slides/_rels/slide29.xml.rels><?xml version="1.0" encoding="UTF-8" standalone="yes"?>
<Relationships xmlns="http://schemas.openxmlformats.org/package/2006/relationships"><Relationship Id="rId3" Type="http://schemas.openxmlformats.org/officeDocument/2006/relationships/image" Target="../media/image62.tiff"/><Relationship Id="rId4" Type="http://schemas.openxmlformats.org/officeDocument/2006/relationships/image" Target="../media/image63.emf"/><Relationship Id="rId5" Type="http://schemas.openxmlformats.org/officeDocument/2006/relationships/image" Target="../media/image64.emf"/><Relationship Id="rId6" Type="http://schemas.openxmlformats.org/officeDocument/2006/relationships/image" Target="../media/image65.emf"/><Relationship Id="rId7" Type="http://schemas.openxmlformats.org/officeDocument/2006/relationships/image" Target="../media/image66.emf"/><Relationship Id="rId1" Type="http://schemas.openxmlformats.org/officeDocument/2006/relationships/slideLayout" Target="../slideLayouts/slideLayout6.xml"/><Relationship Id="rId2" Type="http://schemas.openxmlformats.org/officeDocument/2006/relationships/image" Target="../media/image6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68.tiff"/><Relationship Id="rId4" Type="http://schemas.openxmlformats.org/officeDocument/2006/relationships/image" Target="../media/image69.tiff"/><Relationship Id="rId5" Type="http://schemas.openxmlformats.org/officeDocument/2006/relationships/image" Target="../media/image70.emf"/><Relationship Id="rId6" Type="http://schemas.openxmlformats.org/officeDocument/2006/relationships/image" Target="../media/image71.emf"/><Relationship Id="rId7" Type="http://schemas.openxmlformats.org/officeDocument/2006/relationships/image" Target="../media/image72.emf"/><Relationship Id="rId8" Type="http://schemas.openxmlformats.org/officeDocument/2006/relationships/image" Target="../media/image73.emf"/><Relationship Id="rId1" Type="http://schemas.openxmlformats.org/officeDocument/2006/relationships/slideLayout" Target="../slideLayouts/slideLayout6.xml"/><Relationship Id="rId2" Type="http://schemas.openxmlformats.org/officeDocument/2006/relationships/image" Target="../media/image67.tiff"/></Relationships>
</file>

<file path=ppt/slides/_rels/slide31.xml.rels><?xml version="1.0" encoding="UTF-8" standalone="yes"?>
<Relationships xmlns="http://schemas.openxmlformats.org/package/2006/relationships"><Relationship Id="rId3" Type="http://schemas.openxmlformats.org/officeDocument/2006/relationships/image" Target="../media/image68.tiff"/><Relationship Id="rId4" Type="http://schemas.openxmlformats.org/officeDocument/2006/relationships/image" Target="../media/image74.tiff"/><Relationship Id="rId5" Type="http://schemas.openxmlformats.org/officeDocument/2006/relationships/image" Target="../media/image75.emf"/><Relationship Id="rId1" Type="http://schemas.openxmlformats.org/officeDocument/2006/relationships/slideLayout" Target="../slideLayouts/slideLayout6.xml"/><Relationship Id="rId2" Type="http://schemas.openxmlformats.org/officeDocument/2006/relationships/image" Target="../media/image67.tiff"/></Relationships>
</file>

<file path=ppt/slides/_rels/slide32.xml.rels><?xml version="1.0" encoding="UTF-8" standalone="yes"?>
<Relationships xmlns="http://schemas.openxmlformats.org/package/2006/relationships"><Relationship Id="rId3" Type="http://schemas.openxmlformats.org/officeDocument/2006/relationships/image" Target="../media/image77.tiff"/><Relationship Id="rId4" Type="http://schemas.openxmlformats.org/officeDocument/2006/relationships/image" Target="../media/image78.tiff"/><Relationship Id="rId5" Type="http://schemas.openxmlformats.org/officeDocument/2006/relationships/image" Target="../media/image79.emf"/><Relationship Id="rId1" Type="http://schemas.openxmlformats.org/officeDocument/2006/relationships/slideLayout" Target="../slideLayouts/slideLayout6.xml"/><Relationship Id="rId2" Type="http://schemas.openxmlformats.org/officeDocument/2006/relationships/image" Target="../media/image76.tiff"/></Relationships>
</file>

<file path=ppt/slides/_rels/slide33.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1" Type="http://schemas.openxmlformats.org/officeDocument/2006/relationships/slideLayout" Target="../slideLayouts/slideLayout6.xml"/><Relationship Id="rId2" Type="http://schemas.openxmlformats.org/officeDocument/2006/relationships/image" Target="../media/image80.emf"/></Relationships>
</file>

<file path=ppt/slides/_rels/slide34.xml.rels><?xml version="1.0" encoding="UTF-8" standalone="yes"?>
<Relationships xmlns="http://schemas.openxmlformats.org/package/2006/relationships"><Relationship Id="rId3" Type="http://schemas.openxmlformats.org/officeDocument/2006/relationships/image" Target="../media/image84.tiff"/><Relationship Id="rId4" Type="http://schemas.openxmlformats.org/officeDocument/2006/relationships/image" Target="../media/image85.tiff"/><Relationship Id="rId5" Type="http://schemas.openxmlformats.org/officeDocument/2006/relationships/image" Target="../media/image86.tiff"/><Relationship Id="rId6" Type="http://schemas.openxmlformats.org/officeDocument/2006/relationships/image" Target="../media/image87.emf"/><Relationship Id="rId7" Type="http://schemas.openxmlformats.org/officeDocument/2006/relationships/image" Target="../media/image88.emf"/><Relationship Id="rId8" Type="http://schemas.openxmlformats.org/officeDocument/2006/relationships/image" Target="../media/image89.emf"/><Relationship Id="rId1" Type="http://schemas.openxmlformats.org/officeDocument/2006/relationships/slideLayout" Target="../slideLayouts/slideLayout6.xml"/><Relationship Id="rId2" Type="http://schemas.openxmlformats.org/officeDocument/2006/relationships/image" Target="../media/image83.tiff"/></Relationships>
</file>

<file path=ppt/slides/_rels/slide35.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emf"/><Relationship Id="rId5" Type="http://schemas.openxmlformats.org/officeDocument/2006/relationships/image" Target="../media/image93.emf"/><Relationship Id="rId6" Type="http://schemas.openxmlformats.org/officeDocument/2006/relationships/image" Target="../media/image94.tiff"/><Relationship Id="rId7" Type="http://schemas.openxmlformats.org/officeDocument/2006/relationships/image" Target="../media/image95.emf"/><Relationship Id="rId1" Type="http://schemas.openxmlformats.org/officeDocument/2006/relationships/slideLayout" Target="../slideLayouts/slideLayout6.xml"/><Relationship Id="rId2" Type="http://schemas.openxmlformats.org/officeDocument/2006/relationships/image" Target="../media/image90.emf"/></Relationships>
</file>

<file path=ppt/slides/_rels/slide36.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92.emf"/><Relationship Id="rId5" Type="http://schemas.openxmlformats.org/officeDocument/2006/relationships/image" Target="../media/image93.emf"/><Relationship Id="rId6" Type="http://schemas.openxmlformats.org/officeDocument/2006/relationships/image" Target="../media/image94.tiff"/><Relationship Id="rId7" Type="http://schemas.openxmlformats.org/officeDocument/2006/relationships/image" Target="../media/image97.emf"/><Relationship Id="rId1" Type="http://schemas.openxmlformats.org/officeDocument/2006/relationships/slideLayout" Target="../slideLayouts/slideLayout6.xml"/><Relationship Id="rId2" Type="http://schemas.openxmlformats.org/officeDocument/2006/relationships/image" Target="../media/image90.emf"/></Relationships>
</file>

<file path=ppt/slides/_rels/slide37.xml.rels><?xml version="1.0" encoding="UTF-8" standalone="yes"?>
<Relationships xmlns="http://schemas.openxmlformats.org/package/2006/relationships"><Relationship Id="rId3" Type="http://schemas.openxmlformats.org/officeDocument/2006/relationships/image" Target="../media/image98.emf"/><Relationship Id="rId4" Type="http://schemas.openxmlformats.org/officeDocument/2006/relationships/image" Target="../media/image92.emf"/><Relationship Id="rId5" Type="http://schemas.openxmlformats.org/officeDocument/2006/relationships/image" Target="../media/image93.emf"/><Relationship Id="rId6" Type="http://schemas.openxmlformats.org/officeDocument/2006/relationships/image" Target="../media/image94.tiff"/><Relationship Id="rId7" Type="http://schemas.openxmlformats.org/officeDocument/2006/relationships/image" Target="../media/image99.emf"/><Relationship Id="rId1" Type="http://schemas.openxmlformats.org/officeDocument/2006/relationships/slideLayout" Target="../slideLayouts/slideLayout6.xml"/><Relationship Id="rId2" Type="http://schemas.openxmlformats.org/officeDocument/2006/relationships/image" Target="../media/image9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102.emf"/><Relationship Id="rId4" Type="http://schemas.openxmlformats.org/officeDocument/2006/relationships/image" Target="../media/image103.emf"/><Relationship Id="rId5" Type="http://schemas.openxmlformats.org/officeDocument/2006/relationships/image" Target="../media/image104.emf"/><Relationship Id="rId6" Type="http://schemas.openxmlformats.org/officeDocument/2006/relationships/image" Target="../media/image105.emf"/><Relationship Id="rId7" Type="http://schemas.openxmlformats.org/officeDocument/2006/relationships/image" Target="../media/image106.emf"/><Relationship Id="rId8" Type="http://schemas.openxmlformats.org/officeDocument/2006/relationships/image" Target="../media/image107.emf"/><Relationship Id="rId9" Type="http://schemas.openxmlformats.org/officeDocument/2006/relationships/image" Target="../media/image108.emf"/><Relationship Id="rId1" Type="http://schemas.openxmlformats.org/officeDocument/2006/relationships/slideLayout" Target="../slideLayouts/slideLayout6.xml"/><Relationship Id="rId2" Type="http://schemas.openxmlformats.org/officeDocument/2006/relationships/image" Target="../media/image10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emf"/></Relationships>
</file>

<file path=ppt/slides/_rels/slide42.xml.rels><?xml version="1.0" encoding="UTF-8" standalone="yes"?>
<Relationships xmlns="http://schemas.openxmlformats.org/package/2006/relationships"><Relationship Id="rId3" Type="http://schemas.openxmlformats.org/officeDocument/2006/relationships/image" Target="../media/image111.tiff"/><Relationship Id="rId4" Type="http://schemas.openxmlformats.org/officeDocument/2006/relationships/image" Target="../media/image112.tiff"/><Relationship Id="rId5" Type="http://schemas.openxmlformats.org/officeDocument/2006/relationships/image" Target="../media/image113.tiff"/><Relationship Id="rId6" Type="http://schemas.openxmlformats.org/officeDocument/2006/relationships/image" Target="../media/image114.tiff"/><Relationship Id="rId7" Type="http://schemas.openxmlformats.org/officeDocument/2006/relationships/image" Target="../media/image115.tiff"/><Relationship Id="rId8" Type="http://schemas.openxmlformats.org/officeDocument/2006/relationships/image" Target="../media/image116.tiff"/><Relationship Id="rId9" Type="http://schemas.openxmlformats.org/officeDocument/2006/relationships/image" Target="../media/image117.tiff"/><Relationship Id="rId10" Type="http://schemas.openxmlformats.org/officeDocument/2006/relationships/image" Target="../media/image118.tiff"/><Relationship Id="rId1" Type="http://schemas.openxmlformats.org/officeDocument/2006/relationships/slideLayout" Target="../slideLayouts/slideLayout6.xml"/><Relationship Id="rId2" Type="http://schemas.openxmlformats.org/officeDocument/2006/relationships/image" Target="../media/image110.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0.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1.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3.png"/></Relationships>
</file>

<file path=ppt/slides/_rels/slide48.xml.rels><?xml version="1.0" encoding="UTF-8" standalone="yes"?>
<Relationships xmlns="http://schemas.openxmlformats.org/package/2006/relationships"><Relationship Id="rId3" Type="http://schemas.openxmlformats.org/officeDocument/2006/relationships/image" Target="../media/image125.emf"/><Relationship Id="rId4" Type="http://schemas.openxmlformats.org/officeDocument/2006/relationships/image" Target="../media/image126.emf"/><Relationship Id="rId5" Type="http://schemas.openxmlformats.org/officeDocument/2006/relationships/image" Target="../media/image127.emf"/><Relationship Id="rId6" Type="http://schemas.openxmlformats.org/officeDocument/2006/relationships/image" Target="../media/image128.emf"/><Relationship Id="rId1" Type="http://schemas.openxmlformats.org/officeDocument/2006/relationships/slideLayout" Target="../slideLayouts/slideLayout6.xml"/><Relationship Id="rId2" Type="http://schemas.openxmlformats.org/officeDocument/2006/relationships/image" Target="../media/image124.emf"/></Relationships>
</file>

<file path=ppt/slides/_rels/slide49.xml.rels><?xml version="1.0" encoding="UTF-8" standalone="yes"?>
<Relationships xmlns="http://schemas.openxmlformats.org/package/2006/relationships"><Relationship Id="rId3" Type="http://schemas.openxmlformats.org/officeDocument/2006/relationships/image" Target="../media/image130.emf"/><Relationship Id="rId4" Type="http://schemas.openxmlformats.org/officeDocument/2006/relationships/image" Target="../media/image131.emf"/><Relationship Id="rId5" Type="http://schemas.openxmlformats.org/officeDocument/2006/relationships/image" Target="../media/image132.emf"/><Relationship Id="rId6" Type="http://schemas.openxmlformats.org/officeDocument/2006/relationships/image" Target="../media/image133.emf"/><Relationship Id="rId7" Type="http://schemas.openxmlformats.org/officeDocument/2006/relationships/image" Target="../media/image134.emf"/><Relationship Id="rId1" Type="http://schemas.openxmlformats.org/officeDocument/2006/relationships/slideLayout" Target="../slideLayouts/slideLayout6.xml"/><Relationship Id="rId2" Type="http://schemas.openxmlformats.org/officeDocument/2006/relationships/image" Target="../media/image129.e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136.tiff"/><Relationship Id="rId4" Type="http://schemas.openxmlformats.org/officeDocument/2006/relationships/image" Target="../media/image137.emf"/><Relationship Id="rId5" Type="http://schemas.openxmlformats.org/officeDocument/2006/relationships/image" Target="../media/image138.tiff"/><Relationship Id="rId1" Type="http://schemas.openxmlformats.org/officeDocument/2006/relationships/slideLayout" Target="../slideLayouts/slideLayout6.xml"/><Relationship Id="rId2" Type="http://schemas.openxmlformats.org/officeDocument/2006/relationships/image" Target="../media/image135.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9.emf"/><Relationship Id="rId3" Type="http://schemas.openxmlformats.org/officeDocument/2006/relationships/image" Target="../media/image140.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1.emf"/></Relationships>
</file>

<file path=ppt/slides/_rels/slide53.xml.rels><?xml version="1.0" encoding="UTF-8" standalone="yes"?>
<Relationships xmlns="http://schemas.openxmlformats.org/package/2006/relationships"><Relationship Id="rId3" Type="http://schemas.openxmlformats.org/officeDocument/2006/relationships/image" Target="../media/image143.tiff"/><Relationship Id="rId4" Type="http://schemas.openxmlformats.org/officeDocument/2006/relationships/image" Target="../media/image144.tiff"/><Relationship Id="rId5" Type="http://schemas.openxmlformats.org/officeDocument/2006/relationships/image" Target="../media/image50.emf"/><Relationship Id="rId1" Type="http://schemas.openxmlformats.org/officeDocument/2006/relationships/slideLayout" Target="../slideLayouts/slideLayout6.xml"/><Relationship Id="rId2" Type="http://schemas.openxmlformats.org/officeDocument/2006/relationships/image" Target="../media/image142.tiff"/></Relationships>
</file>

<file path=ppt/slides/_rels/slide54.xml.rels><?xml version="1.0" encoding="UTF-8" standalone="yes"?>
<Relationships xmlns="http://schemas.openxmlformats.org/package/2006/relationships"><Relationship Id="rId3" Type="http://schemas.openxmlformats.org/officeDocument/2006/relationships/image" Target="../media/image146.tiff"/><Relationship Id="rId4" Type="http://schemas.openxmlformats.org/officeDocument/2006/relationships/image" Target="../media/image147.tiff"/><Relationship Id="rId5" Type="http://schemas.openxmlformats.org/officeDocument/2006/relationships/image" Target="../media/image148.tiff"/><Relationship Id="rId1" Type="http://schemas.openxmlformats.org/officeDocument/2006/relationships/slideLayout" Target="../slideLayouts/slideLayout6.xml"/><Relationship Id="rId2" Type="http://schemas.openxmlformats.org/officeDocument/2006/relationships/image" Target="../media/image145.emf"/></Relationships>
</file>

<file path=ppt/slides/_rels/slide55.xml.rels><?xml version="1.0" encoding="UTF-8" standalone="yes"?>
<Relationships xmlns="http://schemas.openxmlformats.org/package/2006/relationships"><Relationship Id="rId3" Type="http://schemas.openxmlformats.org/officeDocument/2006/relationships/image" Target="../media/image150.tiff"/><Relationship Id="rId4" Type="http://schemas.openxmlformats.org/officeDocument/2006/relationships/image" Target="../media/image151.tiff"/><Relationship Id="rId5" Type="http://schemas.openxmlformats.org/officeDocument/2006/relationships/image" Target="../media/image152.tiff"/><Relationship Id="rId1" Type="http://schemas.openxmlformats.org/officeDocument/2006/relationships/slideLayout" Target="../slideLayouts/slideLayout6.xml"/><Relationship Id="rId2" Type="http://schemas.openxmlformats.org/officeDocument/2006/relationships/image" Target="../media/image149.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3.tiff"/><Relationship Id="rId3" Type="http://schemas.openxmlformats.org/officeDocument/2006/relationships/image" Target="../media/image152.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56.tiff"/><Relationship Id="rId4" Type="http://schemas.openxmlformats.org/officeDocument/2006/relationships/image" Target="../media/image157.tiff"/><Relationship Id="rId5" Type="http://schemas.openxmlformats.org/officeDocument/2006/relationships/image" Target="../media/image158.emf"/><Relationship Id="rId1" Type="http://schemas.openxmlformats.org/officeDocument/2006/relationships/slideLayout" Target="../slideLayouts/slideLayout6.xml"/><Relationship Id="rId2" Type="http://schemas.openxmlformats.org/officeDocument/2006/relationships/image" Target="../media/image155.tif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159.tiff"/><Relationship Id="rId5" Type="http://schemas.openxmlformats.org/officeDocument/2006/relationships/image" Target="../media/image160.tiff"/><Relationship Id="rId6" Type="http://schemas.openxmlformats.org/officeDocument/2006/relationships/image" Target="../media/image161.tiff"/><Relationship Id="rId7" Type="http://schemas.openxmlformats.org/officeDocument/2006/relationships/image" Target="../media/image162.emf"/><Relationship Id="rId8" Type="http://schemas.openxmlformats.org/officeDocument/2006/relationships/image" Target="../media/image163.emf"/><Relationship Id="rId1" Type="http://schemas.openxmlformats.org/officeDocument/2006/relationships/slideLayout" Target="../slideLayouts/slideLayout6.xml"/><Relationship Id="rId2" Type="http://schemas.openxmlformats.org/officeDocument/2006/relationships/image" Target="../media/image53.tiff"/></Relationships>
</file>

<file path=ppt/slides/_rels/slide61.xml.rels><?xml version="1.0" encoding="UTF-8" standalone="yes"?>
<Relationships xmlns="http://schemas.openxmlformats.org/package/2006/relationships"><Relationship Id="rId3" Type="http://schemas.openxmlformats.org/officeDocument/2006/relationships/image" Target="../media/image59.tiff"/><Relationship Id="rId4" Type="http://schemas.openxmlformats.org/officeDocument/2006/relationships/image" Target="../media/image60.emf"/><Relationship Id="rId1" Type="http://schemas.openxmlformats.org/officeDocument/2006/relationships/slideLayout" Target="../slideLayouts/slideLayout6.xml"/><Relationship Id="rId2" Type="http://schemas.openxmlformats.org/officeDocument/2006/relationships/image" Target="../media/image58.tiff"/></Relationships>
</file>

<file path=ppt/slides/_rels/slide62.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5" Type="http://schemas.openxmlformats.org/officeDocument/2006/relationships/image" Target="../media/image66.emf"/><Relationship Id="rId6" Type="http://schemas.openxmlformats.org/officeDocument/2006/relationships/image" Target="../media/image164.tiff"/><Relationship Id="rId7" Type="http://schemas.openxmlformats.org/officeDocument/2006/relationships/image" Target="../media/image165.emf"/><Relationship Id="rId8" Type="http://schemas.openxmlformats.org/officeDocument/2006/relationships/image" Target="../media/image166.emf"/><Relationship Id="rId9" Type="http://schemas.openxmlformats.org/officeDocument/2006/relationships/image" Target="../media/image167.emf"/><Relationship Id="rId1" Type="http://schemas.openxmlformats.org/officeDocument/2006/relationships/slideLayout" Target="../slideLayouts/slideLayout6.xml"/><Relationship Id="rId2" Type="http://schemas.openxmlformats.org/officeDocument/2006/relationships/image" Target="../media/image62.tiff"/></Relationships>
</file>

<file path=ppt/slides/_rels/slide63.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168.tiff"/><Relationship Id="rId5" Type="http://schemas.openxmlformats.org/officeDocument/2006/relationships/image" Target="../media/image169.tiff"/><Relationship Id="rId6" Type="http://schemas.openxmlformats.org/officeDocument/2006/relationships/image" Target="../media/image170.emf"/><Relationship Id="rId7" Type="http://schemas.openxmlformats.org/officeDocument/2006/relationships/image" Target="../media/image171.emf"/><Relationship Id="rId1" Type="http://schemas.openxmlformats.org/officeDocument/2006/relationships/slideLayout" Target="../slideLayouts/slideLayout6.xml"/><Relationship Id="rId2" Type="http://schemas.openxmlformats.org/officeDocument/2006/relationships/image" Target="../media/image67.tiff"/></Relationships>
</file>

<file path=ppt/slides/_rels/slide64.xml.rels><?xml version="1.0" encoding="UTF-8" standalone="yes"?>
<Relationships xmlns="http://schemas.openxmlformats.org/package/2006/relationships"><Relationship Id="rId3" Type="http://schemas.openxmlformats.org/officeDocument/2006/relationships/image" Target="../media/image168.tiff"/><Relationship Id="rId4" Type="http://schemas.openxmlformats.org/officeDocument/2006/relationships/image" Target="../media/image172.tiff"/><Relationship Id="rId5" Type="http://schemas.openxmlformats.org/officeDocument/2006/relationships/image" Target="../media/image75.emf"/><Relationship Id="rId1" Type="http://schemas.openxmlformats.org/officeDocument/2006/relationships/slideLayout" Target="../slideLayouts/slideLayout6.xml"/><Relationship Id="rId2" Type="http://schemas.openxmlformats.org/officeDocument/2006/relationships/image" Target="../media/image67.tiff"/></Relationships>
</file>

<file path=ppt/slides/_rels/slide65.x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173.emf"/><Relationship Id="rId5" Type="http://schemas.openxmlformats.org/officeDocument/2006/relationships/image" Target="../media/image174.tiff"/><Relationship Id="rId6" Type="http://schemas.openxmlformats.org/officeDocument/2006/relationships/image" Target="../media/image175.tiff"/><Relationship Id="rId1" Type="http://schemas.openxmlformats.org/officeDocument/2006/relationships/slideLayout" Target="../slideLayouts/slideLayout6.xml"/><Relationship Id="rId2" Type="http://schemas.openxmlformats.org/officeDocument/2006/relationships/image" Target="../media/image76.tiff"/></Relationships>
</file>

<file path=ppt/slides/_rels/slide66.xml.rels><?xml version="1.0" encoding="UTF-8" standalone="yes"?>
<Relationships xmlns="http://schemas.openxmlformats.org/package/2006/relationships"><Relationship Id="rId3" Type="http://schemas.openxmlformats.org/officeDocument/2006/relationships/image" Target="../media/image82.emf"/><Relationship Id="rId4" Type="http://schemas.openxmlformats.org/officeDocument/2006/relationships/image" Target="../media/image177.emf"/><Relationship Id="rId1" Type="http://schemas.openxmlformats.org/officeDocument/2006/relationships/slideLayout" Target="../slideLayouts/slideLayout6.xml"/><Relationship Id="rId2" Type="http://schemas.openxmlformats.org/officeDocument/2006/relationships/image" Target="../media/image176.emf"/></Relationships>
</file>

<file path=ppt/slides/_rels/slide67.xml.rels><?xml version="1.0" encoding="UTF-8" standalone="yes"?>
<Relationships xmlns="http://schemas.openxmlformats.org/package/2006/relationships"><Relationship Id="rId3" Type="http://schemas.openxmlformats.org/officeDocument/2006/relationships/image" Target="../media/image178.tiff"/><Relationship Id="rId4" Type="http://schemas.openxmlformats.org/officeDocument/2006/relationships/image" Target="../media/image179.emf"/><Relationship Id="rId5" Type="http://schemas.openxmlformats.org/officeDocument/2006/relationships/image" Target="../media/image180.emf"/><Relationship Id="rId6" Type="http://schemas.openxmlformats.org/officeDocument/2006/relationships/image" Target="../media/image181.emf"/><Relationship Id="rId7" Type="http://schemas.openxmlformats.org/officeDocument/2006/relationships/image" Target="../media/image182.tiff"/><Relationship Id="rId8" Type="http://schemas.openxmlformats.org/officeDocument/2006/relationships/image" Target="../media/image183.tiff"/><Relationship Id="rId9" Type="http://schemas.openxmlformats.org/officeDocument/2006/relationships/image" Target="../media/image184.tiff"/><Relationship Id="rId1" Type="http://schemas.openxmlformats.org/officeDocument/2006/relationships/slideLayout" Target="../slideLayouts/slideLayout6.xml"/><Relationship Id="rId2" Type="http://schemas.openxmlformats.org/officeDocument/2006/relationships/image" Target="../media/image87.emf"/></Relationships>
</file>

<file path=ppt/slides/_rels/slide68.xml.rels><?xml version="1.0" encoding="UTF-8" standalone="yes"?>
<Relationships xmlns="http://schemas.openxmlformats.org/package/2006/relationships"><Relationship Id="rId3" Type="http://schemas.openxmlformats.org/officeDocument/2006/relationships/image" Target="../media/image186.emf"/><Relationship Id="rId4" Type="http://schemas.openxmlformats.org/officeDocument/2006/relationships/image" Target="../media/image187.emf"/><Relationship Id="rId5" Type="http://schemas.openxmlformats.org/officeDocument/2006/relationships/image" Target="../media/image188.emf"/><Relationship Id="rId6" Type="http://schemas.openxmlformats.org/officeDocument/2006/relationships/image" Target="../media/image189.emf"/><Relationship Id="rId7" Type="http://schemas.openxmlformats.org/officeDocument/2006/relationships/image" Target="../media/image92.emf"/><Relationship Id="rId8" Type="http://schemas.openxmlformats.org/officeDocument/2006/relationships/image" Target="../media/image190.tiff"/><Relationship Id="rId9" Type="http://schemas.openxmlformats.org/officeDocument/2006/relationships/image" Target="../media/image191.emf"/><Relationship Id="rId1" Type="http://schemas.openxmlformats.org/officeDocument/2006/relationships/slideLayout" Target="../slideLayouts/slideLayout6.xml"/><Relationship Id="rId2" Type="http://schemas.openxmlformats.org/officeDocument/2006/relationships/image" Target="../media/image185.emf"/></Relationships>
</file>

<file path=ppt/slides/_rels/slide69.xml.rels><?xml version="1.0" encoding="UTF-8" standalone="yes"?>
<Relationships xmlns="http://schemas.openxmlformats.org/package/2006/relationships"><Relationship Id="rId3" Type="http://schemas.openxmlformats.org/officeDocument/2006/relationships/image" Target="../media/image186.emf"/><Relationship Id="rId4" Type="http://schemas.openxmlformats.org/officeDocument/2006/relationships/image" Target="../media/image187.emf"/><Relationship Id="rId5" Type="http://schemas.openxmlformats.org/officeDocument/2006/relationships/image" Target="../media/image188.emf"/><Relationship Id="rId6" Type="http://schemas.openxmlformats.org/officeDocument/2006/relationships/image" Target="../media/image189.emf"/><Relationship Id="rId7" Type="http://schemas.openxmlformats.org/officeDocument/2006/relationships/image" Target="../media/image92.emf"/><Relationship Id="rId8" Type="http://schemas.openxmlformats.org/officeDocument/2006/relationships/image" Target="../media/image190.tiff"/><Relationship Id="rId9" Type="http://schemas.openxmlformats.org/officeDocument/2006/relationships/image" Target="../media/image193.emf"/><Relationship Id="rId1" Type="http://schemas.openxmlformats.org/officeDocument/2006/relationships/slideLayout" Target="../slideLayouts/slideLayout6.xml"/><Relationship Id="rId2" Type="http://schemas.openxmlformats.org/officeDocument/2006/relationships/image" Target="../media/image19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 Id="rId3"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186.emf"/><Relationship Id="rId4" Type="http://schemas.openxmlformats.org/officeDocument/2006/relationships/image" Target="../media/image187.emf"/><Relationship Id="rId5" Type="http://schemas.openxmlformats.org/officeDocument/2006/relationships/image" Target="../media/image188.emf"/><Relationship Id="rId6" Type="http://schemas.openxmlformats.org/officeDocument/2006/relationships/image" Target="../media/image189.emf"/><Relationship Id="rId7" Type="http://schemas.openxmlformats.org/officeDocument/2006/relationships/image" Target="../media/image92.emf"/><Relationship Id="rId8" Type="http://schemas.openxmlformats.org/officeDocument/2006/relationships/image" Target="../media/image190.tiff"/><Relationship Id="rId9" Type="http://schemas.openxmlformats.org/officeDocument/2006/relationships/image" Target="../media/image195.emf"/><Relationship Id="rId1" Type="http://schemas.openxmlformats.org/officeDocument/2006/relationships/slideLayout" Target="../slideLayouts/slideLayout6.xml"/><Relationship Id="rId2" Type="http://schemas.openxmlformats.org/officeDocument/2006/relationships/image" Target="../media/image194.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6.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54923" y="-9256"/>
            <a:ext cx="10515600" cy="2254174"/>
          </a:xfrm>
        </p:spPr>
        <p:txBody>
          <a:bodyPr>
            <a:noAutofit/>
          </a:bodyPr>
          <a:lstStyle/>
          <a:p>
            <a:pPr algn="ctr"/>
            <a:r>
              <a:rPr lang="en-US" sz="4800" b="1" dirty="0" smtClean="0">
                <a:solidFill>
                  <a:srgbClr val="FFFF00"/>
                </a:solidFill>
              </a:rPr>
              <a:t>Potential Vorticity Aspects</a:t>
            </a:r>
            <a:br>
              <a:rPr lang="en-US" sz="4800" b="1" dirty="0" smtClean="0">
                <a:solidFill>
                  <a:srgbClr val="FFFF00"/>
                </a:solidFill>
              </a:rPr>
            </a:br>
            <a:r>
              <a:rPr lang="en-US" sz="4800" b="1" dirty="0" smtClean="0">
                <a:solidFill>
                  <a:srgbClr val="FFFF00"/>
                </a:solidFill>
              </a:rPr>
              <a:t>of Tropical Dynamics</a:t>
            </a:r>
            <a:endParaRPr lang="en-US" sz="4800" b="1" dirty="0">
              <a:solidFill>
                <a:srgbClr val="FFFF00"/>
              </a:solidFill>
            </a:endParaRPr>
          </a:p>
        </p:txBody>
      </p:sp>
      <p:sp>
        <p:nvSpPr>
          <p:cNvPr id="15" name="TextBox 14"/>
          <p:cNvSpPr txBox="1"/>
          <p:nvPr/>
        </p:nvSpPr>
        <p:spPr>
          <a:xfrm>
            <a:off x="635004" y="2279898"/>
            <a:ext cx="6128657" cy="3970318"/>
          </a:xfrm>
          <a:prstGeom prst="rect">
            <a:avLst/>
          </a:prstGeom>
          <a:noFill/>
        </p:spPr>
        <p:txBody>
          <a:bodyPr wrap="square" rtlCol="0">
            <a:spAutoFit/>
          </a:bodyPr>
          <a:lstStyle/>
          <a:p>
            <a:pPr algn="ctr"/>
            <a:r>
              <a:rPr lang="en-US" sz="3600" dirty="0" smtClean="0"/>
              <a:t>Wayne Schubert</a:t>
            </a:r>
          </a:p>
          <a:p>
            <a:pPr algn="ctr"/>
            <a:r>
              <a:rPr lang="en-US" sz="2400" dirty="0" smtClean="0"/>
              <a:t>Colorado State University</a:t>
            </a:r>
          </a:p>
          <a:p>
            <a:pPr algn="ctr"/>
            <a:endParaRPr lang="en-US" dirty="0"/>
          </a:p>
          <a:p>
            <a:pPr algn="ctr"/>
            <a:r>
              <a:rPr lang="en-US" sz="3200" dirty="0" smtClean="0">
                <a:solidFill>
                  <a:schemeClr val="accent4"/>
                </a:solidFill>
              </a:rPr>
              <a:t>2017 Bernhard </a:t>
            </a:r>
            <a:r>
              <a:rPr lang="en-US" sz="3200" dirty="0" err="1" smtClean="0">
                <a:solidFill>
                  <a:schemeClr val="accent4"/>
                </a:solidFill>
              </a:rPr>
              <a:t>Haurwitz</a:t>
            </a:r>
            <a:endParaRPr lang="en-US" sz="3200" dirty="0">
              <a:solidFill>
                <a:schemeClr val="accent4"/>
              </a:solidFill>
            </a:endParaRPr>
          </a:p>
          <a:p>
            <a:pPr algn="ctr"/>
            <a:r>
              <a:rPr lang="en-US" sz="3200" dirty="0" smtClean="0">
                <a:solidFill>
                  <a:schemeClr val="accent4"/>
                </a:solidFill>
              </a:rPr>
              <a:t>Memorial Lecture</a:t>
            </a:r>
          </a:p>
          <a:p>
            <a:pPr algn="ctr"/>
            <a:endParaRPr lang="en-US" dirty="0">
              <a:solidFill>
                <a:schemeClr val="accent5"/>
              </a:solidFill>
            </a:endParaRPr>
          </a:p>
          <a:p>
            <a:pPr algn="ctr"/>
            <a:r>
              <a:rPr lang="en-US" sz="2800" dirty="0" smtClean="0">
                <a:solidFill>
                  <a:schemeClr val="accent5">
                    <a:lumMod val="40000"/>
                    <a:lumOff val="60000"/>
                  </a:schemeClr>
                </a:solidFill>
              </a:rPr>
              <a:t>21</a:t>
            </a:r>
            <a:r>
              <a:rPr lang="en-US" sz="2800" baseline="30000" dirty="0" smtClean="0">
                <a:solidFill>
                  <a:schemeClr val="accent5">
                    <a:lumMod val="40000"/>
                    <a:lumOff val="60000"/>
                  </a:schemeClr>
                </a:solidFill>
              </a:rPr>
              <a:t>st</a:t>
            </a:r>
            <a:r>
              <a:rPr lang="en-US" sz="2800" dirty="0" smtClean="0">
                <a:solidFill>
                  <a:schemeClr val="accent5">
                    <a:lumMod val="40000"/>
                    <a:lumOff val="60000"/>
                  </a:schemeClr>
                </a:solidFill>
              </a:rPr>
              <a:t> Conference on Atmospheric and Oceanic Fluid Dynamics</a:t>
            </a:r>
          </a:p>
          <a:p>
            <a:pPr algn="ctr"/>
            <a:endParaRPr lang="en-US" sz="1200" dirty="0">
              <a:solidFill>
                <a:schemeClr val="accent5">
                  <a:lumMod val="40000"/>
                  <a:lumOff val="60000"/>
                </a:schemeClr>
              </a:solidFill>
            </a:endParaRPr>
          </a:p>
          <a:p>
            <a:pPr algn="ctr"/>
            <a:r>
              <a:rPr lang="en-US" sz="2400" dirty="0" smtClean="0">
                <a:solidFill>
                  <a:schemeClr val="accent5">
                    <a:lumMod val="40000"/>
                    <a:lumOff val="60000"/>
                  </a:schemeClr>
                </a:solidFill>
              </a:rPr>
              <a:t>Portland, OR			June 28, 2017</a:t>
            </a:r>
            <a:endParaRPr lang="en-US" sz="1200" dirty="0">
              <a:solidFill>
                <a:schemeClr val="accent5">
                  <a:lumMod val="40000"/>
                  <a:lumOff val="60000"/>
                </a:schemeClr>
              </a:solidFill>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856" y="2270957"/>
            <a:ext cx="4666347" cy="4044168"/>
          </a:xfrm>
          <a:prstGeom prst="rect">
            <a:avLst/>
          </a:prstGeom>
          <a:ln w="31750">
            <a:solidFill>
              <a:srgbClr val="C00000"/>
            </a:solidFill>
          </a:ln>
          <a:effectLst/>
        </p:spPr>
      </p:pic>
    </p:spTree>
    <p:extLst>
      <p:ext uri="{BB962C8B-B14F-4D97-AF65-F5344CB8AC3E}">
        <p14:creationId xmlns:p14="http://schemas.microsoft.com/office/powerpoint/2010/main" val="7797310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251459" y="1031189"/>
          <a:ext cx="11670030" cy="3017520"/>
        </p:xfrm>
        <a:graphic>
          <a:graphicData uri="http://schemas.openxmlformats.org/drawingml/2006/table">
            <a:tbl>
              <a:tblPr firstRow="1" bandRow="1">
                <a:effectLst>
                  <a:outerShdw blurRad="50800" dist="76200" dir="2700000" algn="tl" rotWithShape="0">
                    <a:prstClr val="black">
                      <a:alpha val="40000"/>
                    </a:prstClr>
                  </a:outerShdw>
                </a:effectLst>
                <a:tableStyleId>{5C22544A-7EE6-4342-B048-85BDC9FD1C3A}</a:tableStyleId>
              </a:tblPr>
              <a:tblGrid>
                <a:gridCol w="3874771"/>
                <a:gridCol w="3143250"/>
                <a:gridCol w="4652009"/>
              </a:tblGrid>
              <a:tr h="370840">
                <a:tc>
                  <a:txBody>
                    <a:bodyPr/>
                    <a:lstStyle/>
                    <a:p>
                      <a:pPr algn="ctr"/>
                      <a:r>
                        <a:rPr lang="en-US" sz="2400" dirty="0" smtClean="0"/>
                        <a:t>Model</a:t>
                      </a:r>
                      <a:endParaRPr lang="en-US" sz="2400" dirty="0"/>
                    </a:p>
                  </a:txBody>
                  <a:tcPr/>
                </a:tc>
                <a:tc>
                  <a:txBody>
                    <a:bodyPr/>
                    <a:lstStyle/>
                    <a:p>
                      <a:pPr algn="ctr"/>
                      <a:r>
                        <a:rPr lang="en-US" sz="2400" dirty="0" smtClean="0"/>
                        <a:t>Dispersion</a:t>
                      </a:r>
                      <a:r>
                        <a:rPr lang="en-US" sz="2400" baseline="0" dirty="0" smtClean="0"/>
                        <a:t> Relation</a:t>
                      </a:r>
                      <a:endParaRPr lang="en-US" sz="2400" dirty="0"/>
                    </a:p>
                  </a:txBody>
                  <a:tcPr/>
                </a:tc>
                <a:tc>
                  <a:txBody>
                    <a:bodyPr/>
                    <a:lstStyle/>
                    <a:p>
                      <a:pPr algn="ctr"/>
                      <a:r>
                        <a:rPr lang="en-US" sz="2400" dirty="0" err="1" smtClean="0"/>
                        <a:t>Eigenfunctions</a:t>
                      </a:r>
                      <a:endParaRPr lang="en-US" sz="2400" dirty="0"/>
                    </a:p>
                  </a:txBody>
                  <a:tcPr/>
                </a:tc>
              </a:tr>
              <a:tr h="370840">
                <a:tc>
                  <a:txBody>
                    <a:bodyPr/>
                    <a:lstStyle/>
                    <a:p>
                      <a:r>
                        <a:rPr lang="en-US" sz="2400" dirty="0" err="1" smtClean="0"/>
                        <a:t>Nondivergent</a:t>
                      </a:r>
                      <a:r>
                        <a:rPr lang="en-US" sz="2400" dirty="0" smtClean="0"/>
                        <a:t> </a:t>
                      </a:r>
                      <a:r>
                        <a:rPr lang="en-US" sz="2400" dirty="0" err="1" smtClean="0"/>
                        <a:t>Barotropic</a:t>
                      </a:r>
                      <a:endParaRPr lang="en-US" sz="2400" dirty="0" smtClean="0"/>
                    </a:p>
                    <a:p>
                      <a:pPr marL="633413" lvl="1" indent="-282575">
                        <a:buFont typeface="Arial" charset="0"/>
                        <a:buChar char="•"/>
                        <a:tabLst/>
                      </a:pPr>
                      <a:r>
                        <a:rPr lang="en-US" sz="2400" baseline="0" dirty="0" smtClean="0"/>
                        <a:t>   </a:t>
                      </a:r>
                      <a:r>
                        <a:rPr lang="en-US" sz="2400" dirty="0" smtClean="0"/>
                        <a:t>-plane, y-independent</a:t>
                      </a:r>
                    </a:p>
                    <a:p>
                      <a:pPr marL="633413" lvl="1" indent="-282575">
                        <a:buFont typeface="Arial" charset="0"/>
                        <a:buChar char="•"/>
                        <a:tabLst/>
                      </a:pPr>
                      <a:r>
                        <a:rPr lang="en-US" sz="2400" dirty="0" err="1" smtClean="0"/>
                        <a:t>Rossby</a:t>
                      </a:r>
                      <a:r>
                        <a:rPr lang="en-US" sz="2400" dirty="0" smtClean="0"/>
                        <a:t> (1939)</a:t>
                      </a:r>
                      <a:endParaRPr lang="en-US" sz="2400" dirty="0"/>
                    </a:p>
                  </a:txBody>
                  <a:tcPr/>
                </a:tc>
                <a:tc>
                  <a:txBody>
                    <a:bodyPr/>
                    <a:lstStyle/>
                    <a:p>
                      <a:pPr algn="ctr"/>
                      <a:endParaRPr lang="en-US" dirty="0"/>
                    </a:p>
                  </a:txBody>
                  <a:tcPr/>
                </a:tc>
                <a:tc>
                  <a:txBody>
                    <a:bodyPr/>
                    <a:lstStyle/>
                    <a:p>
                      <a:pPr algn="ctr"/>
                      <a:endParaRPr lang="en-US" dirty="0"/>
                    </a:p>
                  </a:txBody>
                  <a:tcPr/>
                </a:tc>
              </a:tr>
              <a:tr h="370840">
                <a:tc>
                  <a:txBody>
                    <a:bodyPr/>
                    <a:lstStyle/>
                    <a:p>
                      <a:endParaRPr lang="en-US" sz="2400" dirty="0" smtClean="0"/>
                    </a:p>
                  </a:txBody>
                  <a:tcPr/>
                </a:tc>
                <a:tc>
                  <a:txBody>
                    <a:bodyPr/>
                    <a:lstStyle/>
                    <a:p>
                      <a:pPr algn="ctr"/>
                      <a:endParaRPr lang="en-US" dirty="0"/>
                    </a:p>
                  </a:txBody>
                  <a:tcPr/>
                </a:tc>
                <a:tc>
                  <a:txBody>
                    <a:bodyPr/>
                    <a:lstStyle/>
                    <a:p>
                      <a:pPr algn="ctr"/>
                      <a:endParaRPr lang="en-US" dirty="0"/>
                    </a:p>
                  </a:txBody>
                  <a:tcPr/>
                </a:tc>
              </a:tr>
              <a:tr h="370840">
                <a:tc>
                  <a:txBody>
                    <a:bodyPr/>
                    <a:lstStyle/>
                    <a:p>
                      <a:endParaRPr lang="en-US" sz="2400" dirty="0" smtClean="0"/>
                    </a:p>
                  </a:txBody>
                  <a:tcPr/>
                </a:tc>
                <a:tc>
                  <a:txBody>
                    <a:bodyPr/>
                    <a:lstStyle/>
                    <a:p>
                      <a:pPr algn="ctr"/>
                      <a:endParaRPr lang="en-US" dirty="0"/>
                    </a:p>
                  </a:txBody>
                  <a:tcPr/>
                </a:tc>
                <a:tc>
                  <a:txBody>
                    <a:bodyPr/>
                    <a:lstStyle/>
                    <a:p>
                      <a:pPr algn="ctr"/>
                      <a:endParaRPr lang="en-US" dirty="0"/>
                    </a:p>
                  </a:txBody>
                  <a:tcPr/>
                </a:tc>
              </a:tr>
              <a:tr h="370840">
                <a:tc>
                  <a:txBody>
                    <a:bodyPr/>
                    <a:lstStyle/>
                    <a:p>
                      <a:endParaRPr lang="en-US" sz="2400" dirty="0" smtClean="0"/>
                    </a:p>
                  </a:txBody>
                  <a:tcPr/>
                </a:tc>
                <a:tc>
                  <a:txBody>
                    <a:bodyPr/>
                    <a:lstStyle/>
                    <a:p>
                      <a:pPr algn="ctr"/>
                      <a:endParaRPr lang="en-US" dirty="0"/>
                    </a:p>
                  </a:txBody>
                  <a:tcPr/>
                </a:tc>
                <a:tc>
                  <a:txBody>
                    <a:bodyPr/>
                    <a:lstStyle/>
                    <a:p>
                      <a:pPr algn="ctr"/>
                      <a:endParaRPr lang="en-US" sz="2400" dirty="0"/>
                    </a:p>
                  </a:txBody>
                  <a:tcPr/>
                </a:tc>
              </a:tr>
            </a:tbl>
          </a:graphicData>
        </a:graphic>
      </p:graphicFrame>
      <p:sp>
        <p:nvSpPr>
          <p:cNvPr id="5" name="Title 1"/>
          <p:cNvSpPr txBox="1">
            <a:spLocks/>
          </p:cNvSpPr>
          <p:nvPr/>
        </p:nvSpPr>
        <p:spPr>
          <a:xfrm>
            <a:off x="548640" y="167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smtClean="0">
                <a:solidFill>
                  <a:schemeClr val="accent4"/>
                </a:solidFill>
              </a:rPr>
              <a:t>Rossby</a:t>
            </a:r>
            <a:r>
              <a:rPr lang="en-US" b="1" dirty="0" smtClean="0">
                <a:solidFill>
                  <a:schemeClr val="accent4"/>
                </a:solidFill>
              </a:rPr>
              <a:t> </a:t>
            </a:r>
            <a:r>
              <a:rPr lang="mr-IN" b="1" dirty="0" smtClean="0">
                <a:solidFill>
                  <a:schemeClr val="accent4"/>
                </a:solidFill>
              </a:rPr>
              <a:t>–</a:t>
            </a:r>
            <a:r>
              <a:rPr lang="en-US" b="1" dirty="0" smtClean="0">
                <a:solidFill>
                  <a:schemeClr val="accent4"/>
                </a:solidFill>
              </a:rPr>
              <a:t> </a:t>
            </a:r>
            <a:r>
              <a:rPr lang="en-US" b="1" dirty="0" err="1" smtClean="0">
                <a:solidFill>
                  <a:schemeClr val="accent4"/>
                </a:solidFill>
              </a:rPr>
              <a:t>Haurwitz</a:t>
            </a:r>
            <a:r>
              <a:rPr lang="en-US" b="1" dirty="0" smtClean="0">
                <a:solidFill>
                  <a:schemeClr val="accent4"/>
                </a:solidFill>
              </a:rPr>
              <a:t> Waves:</a:t>
            </a:r>
            <a:endParaRPr lang="en-US" b="1" dirty="0">
              <a:solidFill>
                <a:schemeClr val="accent4"/>
              </a:solidFill>
            </a:endParaRPr>
          </a:p>
        </p:txBody>
      </p:sp>
      <p:pic>
        <p:nvPicPr>
          <p:cNvPr id="14" name="Picture 13"/>
          <p:cNvPicPr>
            <a:picLocks noChangeAspect="1"/>
          </p:cNvPicPr>
          <p:nvPr/>
        </p:nvPicPr>
        <p:blipFill>
          <a:blip r:embed="rId2"/>
          <a:stretch>
            <a:fillRect/>
          </a:stretch>
        </p:blipFill>
        <p:spPr>
          <a:xfrm>
            <a:off x="958850" y="1961496"/>
            <a:ext cx="215900" cy="292100"/>
          </a:xfrm>
          <a:prstGeom prst="rect">
            <a:avLst/>
          </a:prstGeom>
        </p:spPr>
      </p:pic>
      <p:pic>
        <p:nvPicPr>
          <p:cNvPr id="26" name="Picture 25"/>
          <p:cNvPicPr>
            <a:picLocks noChangeAspect="1"/>
          </p:cNvPicPr>
          <p:nvPr/>
        </p:nvPicPr>
        <p:blipFill>
          <a:blip r:embed="rId3"/>
          <a:stretch>
            <a:fillRect/>
          </a:stretch>
        </p:blipFill>
        <p:spPr>
          <a:xfrm>
            <a:off x="8360409" y="1699876"/>
            <a:ext cx="2844800" cy="723900"/>
          </a:xfrm>
          <a:prstGeom prst="rect">
            <a:avLst/>
          </a:prstGeom>
        </p:spPr>
      </p:pic>
      <p:pic>
        <p:nvPicPr>
          <p:cNvPr id="28" name="Picture 27"/>
          <p:cNvPicPr>
            <a:picLocks noChangeAspect="1"/>
          </p:cNvPicPr>
          <p:nvPr/>
        </p:nvPicPr>
        <p:blipFill>
          <a:blip r:embed="rId4"/>
          <a:stretch>
            <a:fillRect/>
          </a:stretch>
        </p:blipFill>
        <p:spPr>
          <a:xfrm>
            <a:off x="5015228" y="1742516"/>
            <a:ext cx="1054100" cy="685800"/>
          </a:xfrm>
          <a:prstGeom prst="rect">
            <a:avLst/>
          </a:prstGeom>
        </p:spPr>
      </p:pic>
    </p:spTree>
    <p:extLst>
      <p:ext uri="{BB962C8B-B14F-4D97-AF65-F5344CB8AC3E}">
        <p14:creationId xmlns:p14="http://schemas.microsoft.com/office/powerpoint/2010/main" val="5986115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17155817"/>
              </p:ext>
            </p:extLst>
          </p:nvPr>
        </p:nvGraphicFramePr>
        <p:xfrm>
          <a:off x="251459" y="1031189"/>
          <a:ext cx="11670030" cy="3749040"/>
        </p:xfrm>
        <a:graphic>
          <a:graphicData uri="http://schemas.openxmlformats.org/drawingml/2006/table">
            <a:tbl>
              <a:tblPr firstRow="1" bandRow="1">
                <a:effectLst>
                  <a:outerShdw blurRad="50800" dist="76200" dir="2700000" algn="tl" rotWithShape="0">
                    <a:prstClr val="black">
                      <a:alpha val="40000"/>
                    </a:prstClr>
                  </a:outerShdw>
                </a:effectLst>
                <a:tableStyleId>{5C22544A-7EE6-4342-B048-85BDC9FD1C3A}</a:tableStyleId>
              </a:tblPr>
              <a:tblGrid>
                <a:gridCol w="3874771"/>
                <a:gridCol w="3143250"/>
                <a:gridCol w="4652009"/>
              </a:tblGrid>
              <a:tr h="370840">
                <a:tc>
                  <a:txBody>
                    <a:bodyPr/>
                    <a:lstStyle/>
                    <a:p>
                      <a:pPr algn="ctr"/>
                      <a:r>
                        <a:rPr lang="en-US" sz="2400" dirty="0" smtClean="0"/>
                        <a:t>Model</a:t>
                      </a:r>
                      <a:endParaRPr lang="en-US" sz="2400" dirty="0"/>
                    </a:p>
                  </a:txBody>
                  <a:tcPr/>
                </a:tc>
                <a:tc>
                  <a:txBody>
                    <a:bodyPr/>
                    <a:lstStyle/>
                    <a:p>
                      <a:pPr algn="ctr"/>
                      <a:r>
                        <a:rPr lang="en-US" sz="2400" dirty="0" smtClean="0"/>
                        <a:t>Dispersion</a:t>
                      </a:r>
                      <a:r>
                        <a:rPr lang="en-US" sz="2400" baseline="0" dirty="0" smtClean="0"/>
                        <a:t> Relation</a:t>
                      </a:r>
                      <a:endParaRPr lang="en-US" sz="2400" dirty="0"/>
                    </a:p>
                  </a:txBody>
                  <a:tcPr/>
                </a:tc>
                <a:tc>
                  <a:txBody>
                    <a:bodyPr/>
                    <a:lstStyle/>
                    <a:p>
                      <a:pPr algn="ctr"/>
                      <a:r>
                        <a:rPr lang="en-US" sz="2400" dirty="0" err="1" smtClean="0"/>
                        <a:t>Eigenfunctions</a:t>
                      </a:r>
                      <a:endParaRPr lang="en-US" sz="2400" dirty="0"/>
                    </a:p>
                  </a:txBody>
                  <a:tcPr/>
                </a:tc>
              </a:tr>
              <a:tr h="370840">
                <a:tc>
                  <a:txBody>
                    <a:bodyPr/>
                    <a:lstStyle/>
                    <a:p>
                      <a:r>
                        <a:rPr lang="en-US" sz="2400" dirty="0" err="1" smtClean="0"/>
                        <a:t>Nondivergent</a:t>
                      </a:r>
                      <a:r>
                        <a:rPr lang="en-US" sz="2400" dirty="0" smtClean="0"/>
                        <a:t> </a:t>
                      </a:r>
                      <a:r>
                        <a:rPr lang="en-US" sz="2400" dirty="0" err="1" smtClean="0"/>
                        <a:t>Barotropic</a:t>
                      </a:r>
                      <a:endParaRPr lang="en-US" sz="2400" dirty="0" smtClean="0"/>
                    </a:p>
                    <a:p>
                      <a:pPr marL="633413" lvl="1" indent="-282575">
                        <a:buFont typeface="Arial" charset="0"/>
                        <a:buChar char="•"/>
                        <a:tabLst/>
                      </a:pPr>
                      <a:r>
                        <a:rPr lang="en-US" sz="2400" baseline="0" dirty="0" smtClean="0"/>
                        <a:t>   </a:t>
                      </a:r>
                      <a:r>
                        <a:rPr lang="en-US" sz="2400" dirty="0" smtClean="0"/>
                        <a:t>-plane, y-independent</a:t>
                      </a:r>
                    </a:p>
                    <a:p>
                      <a:pPr marL="633413" lvl="1" indent="-282575">
                        <a:buFont typeface="Arial" charset="0"/>
                        <a:buChar char="•"/>
                        <a:tabLst/>
                      </a:pPr>
                      <a:r>
                        <a:rPr lang="en-US" sz="2400" dirty="0" err="1" smtClean="0"/>
                        <a:t>Rossby</a:t>
                      </a:r>
                      <a:r>
                        <a:rPr lang="en-US" sz="2400" dirty="0" smtClean="0"/>
                        <a:t> (1939)</a:t>
                      </a:r>
                      <a:endParaRPr lang="en-US" sz="2400" dirty="0"/>
                    </a:p>
                  </a:txBody>
                  <a:tcPr/>
                </a:tc>
                <a:tc>
                  <a:txBody>
                    <a:bodyPr/>
                    <a:lstStyle/>
                    <a:p>
                      <a:pPr algn="ctr"/>
                      <a:endParaRPr lang="en-US" dirty="0"/>
                    </a:p>
                  </a:txBody>
                  <a:tcPr/>
                </a:tc>
                <a:tc>
                  <a:txBody>
                    <a:bodyPr/>
                    <a:lstStyle/>
                    <a:p>
                      <a:pPr algn="ctr"/>
                      <a:endParaRPr lang="en-US" dirty="0"/>
                    </a:p>
                  </a:txBody>
                  <a:tcPr/>
                </a:tc>
              </a:tr>
              <a:tr h="370840">
                <a:tc>
                  <a:txBody>
                    <a:bodyPr/>
                    <a:lstStyle/>
                    <a:p>
                      <a:r>
                        <a:rPr lang="en-US" sz="2400" dirty="0" err="1" smtClean="0"/>
                        <a:t>Nondivergent</a:t>
                      </a:r>
                      <a:r>
                        <a:rPr lang="en-US" sz="2400" dirty="0" smtClean="0"/>
                        <a:t> </a:t>
                      </a:r>
                      <a:r>
                        <a:rPr lang="en-US" sz="2400" dirty="0" err="1" smtClean="0"/>
                        <a:t>Barotropic</a:t>
                      </a:r>
                      <a:endParaRPr lang="en-US" sz="2400" dirty="0" smtClean="0"/>
                    </a:p>
                    <a:p>
                      <a:pPr marL="633413" lvl="1" indent="-282575">
                        <a:buFont typeface="Arial" charset="0"/>
                        <a:buChar char="•"/>
                        <a:tabLst/>
                      </a:pPr>
                      <a:r>
                        <a:rPr lang="en-US" sz="2400" baseline="0" dirty="0" smtClean="0"/>
                        <a:t>   </a:t>
                      </a:r>
                      <a:r>
                        <a:rPr lang="en-US" sz="2400" dirty="0" smtClean="0"/>
                        <a:t>-plane, zonal channel</a:t>
                      </a:r>
                    </a:p>
                    <a:p>
                      <a:pPr marL="633413" lvl="1" indent="-282575">
                        <a:buFont typeface="Arial" charset="0"/>
                        <a:buChar char="•"/>
                        <a:tabLst/>
                      </a:pPr>
                      <a:r>
                        <a:rPr lang="en-US" sz="2400" dirty="0" err="1" smtClean="0"/>
                        <a:t>Haurwitz</a:t>
                      </a:r>
                      <a:r>
                        <a:rPr lang="en-US" sz="2400" dirty="0" smtClean="0"/>
                        <a:t> (1940a)</a:t>
                      </a:r>
                    </a:p>
                  </a:txBody>
                  <a:tcPr/>
                </a:tc>
                <a:tc>
                  <a:txBody>
                    <a:bodyPr/>
                    <a:lstStyle/>
                    <a:p>
                      <a:pPr algn="ctr"/>
                      <a:endParaRPr lang="en-US" dirty="0"/>
                    </a:p>
                  </a:txBody>
                  <a:tcPr/>
                </a:tc>
                <a:tc>
                  <a:txBody>
                    <a:bodyPr/>
                    <a:lstStyle/>
                    <a:p>
                      <a:pPr algn="ctr"/>
                      <a:endParaRPr lang="en-US" dirty="0"/>
                    </a:p>
                  </a:txBody>
                  <a:tcPr/>
                </a:tc>
              </a:tr>
              <a:tr h="370840">
                <a:tc>
                  <a:txBody>
                    <a:bodyPr/>
                    <a:lstStyle/>
                    <a:p>
                      <a:endParaRPr lang="en-US" sz="2400" dirty="0" smtClean="0"/>
                    </a:p>
                  </a:txBody>
                  <a:tcPr/>
                </a:tc>
                <a:tc>
                  <a:txBody>
                    <a:bodyPr/>
                    <a:lstStyle/>
                    <a:p>
                      <a:pPr algn="ctr"/>
                      <a:endParaRPr lang="en-US" dirty="0"/>
                    </a:p>
                  </a:txBody>
                  <a:tcPr/>
                </a:tc>
                <a:tc>
                  <a:txBody>
                    <a:bodyPr/>
                    <a:lstStyle/>
                    <a:p>
                      <a:pPr algn="ctr"/>
                      <a:endParaRPr lang="en-US" dirty="0"/>
                    </a:p>
                  </a:txBody>
                  <a:tcPr/>
                </a:tc>
              </a:tr>
              <a:tr h="370840">
                <a:tc>
                  <a:txBody>
                    <a:bodyPr/>
                    <a:lstStyle/>
                    <a:p>
                      <a:endParaRPr lang="en-US" sz="2400" dirty="0" smtClean="0"/>
                    </a:p>
                  </a:txBody>
                  <a:tcPr/>
                </a:tc>
                <a:tc>
                  <a:txBody>
                    <a:bodyPr/>
                    <a:lstStyle/>
                    <a:p>
                      <a:pPr algn="ctr"/>
                      <a:endParaRPr lang="en-US" dirty="0"/>
                    </a:p>
                  </a:txBody>
                  <a:tcPr/>
                </a:tc>
                <a:tc>
                  <a:txBody>
                    <a:bodyPr/>
                    <a:lstStyle/>
                    <a:p>
                      <a:pPr algn="ctr"/>
                      <a:endParaRPr lang="en-US" sz="2400" dirty="0"/>
                    </a:p>
                  </a:txBody>
                  <a:tcPr/>
                </a:tc>
              </a:tr>
            </a:tbl>
          </a:graphicData>
        </a:graphic>
      </p:graphicFrame>
      <p:sp>
        <p:nvSpPr>
          <p:cNvPr id="5" name="Title 1"/>
          <p:cNvSpPr txBox="1">
            <a:spLocks/>
          </p:cNvSpPr>
          <p:nvPr/>
        </p:nvSpPr>
        <p:spPr>
          <a:xfrm>
            <a:off x="548640" y="167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smtClean="0">
                <a:solidFill>
                  <a:schemeClr val="accent4"/>
                </a:solidFill>
              </a:rPr>
              <a:t>Rossby</a:t>
            </a:r>
            <a:r>
              <a:rPr lang="en-US" b="1" dirty="0" smtClean="0">
                <a:solidFill>
                  <a:schemeClr val="accent4"/>
                </a:solidFill>
              </a:rPr>
              <a:t> </a:t>
            </a:r>
            <a:r>
              <a:rPr lang="mr-IN" b="1" dirty="0" smtClean="0">
                <a:solidFill>
                  <a:schemeClr val="accent4"/>
                </a:solidFill>
              </a:rPr>
              <a:t>–</a:t>
            </a:r>
            <a:r>
              <a:rPr lang="en-US" b="1" dirty="0" smtClean="0">
                <a:solidFill>
                  <a:schemeClr val="accent4"/>
                </a:solidFill>
              </a:rPr>
              <a:t> </a:t>
            </a:r>
            <a:r>
              <a:rPr lang="en-US" b="1" dirty="0" err="1" smtClean="0">
                <a:solidFill>
                  <a:schemeClr val="accent4"/>
                </a:solidFill>
              </a:rPr>
              <a:t>Haurwitz</a:t>
            </a:r>
            <a:r>
              <a:rPr lang="en-US" b="1" dirty="0" smtClean="0">
                <a:solidFill>
                  <a:schemeClr val="accent4"/>
                </a:solidFill>
              </a:rPr>
              <a:t> Waves:</a:t>
            </a:r>
            <a:endParaRPr lang="en-US" b="1" dirty="0">
              <a:solidFill>
                <a:schemeClr val="accent4"/>
              </a:solidFill>
            </a:endParaRPr>
          </a:p>
        </p:txBody>
      </p:sp>
      <p:pic>
        <p:nvPicPr>
          <p:cNvPr id="11" name="Picture 10"/>
          <p:cNvPicPr>
            <a:picLocks noChangeAspect="1"/>
          </p:cNvPicPr>
          <p:nvPr/>
        </p:nvPicPr>
        <p:blipFill>
          <a:blip r:embed="rId2"/>
          <a:stretch>
            <a:fillRect/>
          </a:stretch>
        </p:blipFill>
        <p:spPr>
          <a:xfrm>
            <a:off x="4869180" y="2849880"/>
            <a:ext cx="2007870" cy="712470"/>
          </a:xfrm>
          <a:prstGeom prst="rect">
            <a:avLst/>
          </a:prstGeom>
        </p:spPr>
      </p:pic>
      <p:pic>
        <p:nvPicPr>
          <p:cNvPr id="14" name="Picture 13"/>
          <p:cNvPicPr>
            <a:picLocks noChangeAspect="1"/>
          </p:cNvPicPr>
          <p:nvPr/>
        </p:nvPicPr>
        <p:blipFill>
          <a:blip r:embed="rId3"/>
          <a:stretch>
            <a:fillRect/>
          </a:stretch>
        </p:blipFill>
        <p:spPr>
          <a:xfrm>
            <a:off x="958850" y="1961496"/>
            <a:ext cx="215900" cy="292100"/>
          </a:xfrm>
          <a:prstGeom prst="rect">
            <a:avLst/>
          </a:prstGeom>
        </p:spPr>
      </p:pic>
      <p:pic>
        <p:nvPicPr>
          <p:cNvPr id="15" name="Picture 14"/>
          <p:cNvPicPr>
            <a:picLocks noChangeAspect="1"/>
          </p:cNvPicPr>
          <p:nvPr/>
        </p:nvPicPr>
        <p:blipFill>
          <a:blip r:embed="rId3"/>
          <a:stretch>
            <a:fillRect/>
          </a:stretch>
        </p:blipFill>
        <p:spPr>
          <a:xfrm>
            <a:off x="970280" y="3155261"/>
            <a:ext cx="215900" cy="292100"/>
          </a:xfrm>
          <a:prstGeom prst="rect">
            <a:avLst/>
          </a:prstGeom>
        </p:spPr>
      </p:pic>
      <p:pic>
        <p:nvPicPr>
          <p:cNvPr id="19" name="Picture 18"/>
          <p:cNvPicPr>
            <a:picLocks noChangeAspect="1"/>
          </p:cNvPicPr>
          <p:nvPr/>
        </p:nvPicPr>
        <p:blipFill>
          <a:blip r:embed="rId4"/>
          <a:stretch>
            <a:fillRect/>
          </a:stretch>
        </p:blipFill>
        <p:spPr>
          <a:xfrm>
            <a:off x="7872729" y="2838450"/>
            <a:ext cx="3683000" cy="889000"/>
          </a:xfrm>
          <a:prstGeom prst="rect">
            <a:avLst/>
          </a:prstGeom>
        </p:spPr>
      </p:pic>
      <p:pic>
        <p:nvPicPr>
          <p:cNvPr id="26" name="Picture 25"/>
          <p:cNvPicPr>
            <a:picLocks noChangeAspect="1"/>
          </p:cNvPicPr>
          <p:nvPr/>
        </p:nvPicPr>
        <p:blipFill>
          <a:blip r:embed="rId5"/>
          <a:stretch>
            <a:fillRect/>
          </a:stretch>
        </p:blipFill>
        <p:spPr>
          <a:xfrm>
            <a:off x="8360409" y="1699876"/>
            <a:ext cx="2844800" cy="723900"/>
          </a:xfrm>
          <a:prstGeom prst="rect">
            <a:avLst/>
          </a:prstGeom>
        </p:spPr>
      </p:pic>
      <p:pic>
        <p:nvPicPr>
          <p:cNvPr id="28" name="Picture 27"/>
          <p:cNvPicPr>
            <a:picLocks noChangeAspect="1"/>
          </p:cNvPicPr>
          <p:nvPr/>
        </p:nvPicPr>
        <p:blipFill>
          <a:blip r:embed="rId6"/>
          <a:stretch>
            <a:fillRect/>
          </a:stretch>
        </p:blipFill>
        <p:spPr>
          <a:xfrm>
            <a:off x="5015228" y="1742516"/>
            <a:ext cx="1054100" cy="685800"/>
          </a:xfrm>
          <a:prstGeom prst="rect">
            <a:avLst/>
          </a:prstGeom>
        </p:spPr>
      </p:pic>
    </p:spTree>
    <p:extLst>
      <p:ext uri="{BB962C8B-B14F-4D97-AF65-F5344CB8AC3E}">
        <p14:creationId xmlns:p14="http://schemas.microsoft.com/office/powerpoint/2010/main" val="2051237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86121385"/>
              </p:ext>
            </p:extLst>
          </p:nvPr>
        </p:nvGraphicFramePr>
        <p:xfrm>
          <a:off x="251459" y="1031189"/>
          <a:ext cx="11670030" cy="4480560"/>
        </p:xfrm>
        <a:graphic>
          <a:graphicData uri="http://schemas.openxmlformats.org/drawingml/2006/table">
            <a:tbl>
              <a:tblPr firstRow="1" bandRow="1">
                <a:effectLst>
                  <a:outerShdw blurRad="50800" dist="76200" dir="2700000" algn="tl" rotWithShape="0">
                    <a:prstClr val="black">
                      <a:alpha val="40000"/>
                    </a:prstClr>
                  </a:outerShdw>
                </a:effectLst>
                <a:tableStyleId>{5C22544A-7EE6-4342-B048-85BDC9FD1C3A}</a:tableStyleId>
              </a:tblPr>
              <a:tblGrid>
                <a:gridCol w="3874771"/>
                <a:gridCol w="3143250"/>
                <a:gridCol w="4652009"/>
              </a:tblGrid>
              <a:tr h="370840">
                <a:tc>
                  <a:txBody>
                    <a:bodyPr/>
                    <a:lstStyle/>
                    <a:p>
                      <a:pPr algn="ctr"/>
                      <a:r>
                        <a:rPr lang="en-US" sz="2400" dirty="0" smtClean="0"/>
                        <a:t>Model</a:t>
                      </a:r>
                      <a:endParaRPr lang="en-US" sz="2400" dirty="0"/>
                    </a:p>
                  </a:txBody>
                  <a:tcPr/>
                </a:tc>
                <a:tc>
                  <a:txBody>
                    <a:bodyPr/>
                    <a:lstStyle/>
                    <a:p>
                      <a:pPr algn="ctr"/>
                      <a:r>
                        <a:rPr lang="en-US" sz="2400" dirty="0" smtClean="0"/>
                        <a:t>Dispersion</a:t>
                      </a:r>
                      <a:r>
                        <a:rPr lang="en-US" sz="2400" baseline="0" dirty="0" smtClean="0"/>
                        <a:t> Relation</a:t>
                      </a:r>
                      <a:endParaRPr lang="en-US" sz="2400" dirty="0"/>
                    </a:p>
                  </a:txBody>
                  <a:tcPr/>
                </a:tc>
                <a:tc>
                  <a:txBody>
                    <a:bodyPr/>
                    <a:lstStyle/>
                    <a:p>
                      <a:pPr algn="ctr"/>
                      <a:r>
                        <a:rPr lang="en-US" sz="2400" dirty="0" err="1" smtClean="0"/>
                        <a:t>Eigenfunctions</a:t>
                      </a:r>
                      <a:endParaRPr lang="en-US" sz="2400" dirty="0"/>
                    </a:p>
                  </a:txBody>
                  <a:tcPr/>
                </a:tc>
              </a:tr>
              <a:tr h="370840">
                <a:tc>
                  <a:txBody>
                    <a:bodyPr/>
                    <a:lstStyle/>
                    <a:p>
                      <a:r>
                        <a:rPr lang="en-US" sz="2400" dirty="0" err="1" smtClean="0"/>
                        <a:t>Nondivergent</a:t>
                      </a:r>
                      <a:r>
                        <a:rPr lang="en-US" sz="2400" dirty="0" smtClean="0"/>
                        <a:t> </a:t>
                      </a:r>
                      <a:r>
                        <a:rPr lang="en-US" sz="2400" dirty="0" err="1" smtClean="0"/>
                        <a:t>Barotropic</a:t>
                      </a:r>
                      <a:endParaRPr lang="en-US" sz="2400" dirty="0" smtClean="0"/>
                    </a:p>
                    <a:p>
                      <a:pPr marL="633413" lvl="1" indent="-282575">
                        <a:buFont typeface="Arial" charset="0"/>
                        <a:buChar char="•"/>
                        <a:tabLst/>
                      </a:pPr>
                      <a:r>
                        <a:rPr lang="en-US" sz="2400" baseline="0" dirty="0" smtClean="0"/>
                        <a:t>   </a:t>
                      </a:r>
                      <a:r>
                        <a:rPr lang="en-US" sz="2400" dirty="0" smtClean="0"/>
                        <a:t>-plane, y-independent</a:t>
                      </a:r>
                    </a:p>
                    <a:p>
                      <a:pPr marL="633413" lvl="1" indent="-282575">
                        <a:buFont typeface="Arial" charset="0"/>
                        <a:buChar char="•"/>
                        <a:tabLst/>
                      </a:pPr>
                      <a:r>
                        <a:rPr lang="en-US" sz="2400" dirty="0" err="1" smtClean="0"/>
                        <a:t>Rossby</a:t>
                      </a:r>
                      <a:r>
                        <a:rPr lang="en-US" sz="2400" dirty="0" smtClean="0"/>
                        <a:t> (1939)</a:t>
                      </a:r>
                      <a:endParaRPr lang="en-US" sz="2400" dirty="0"/>
                    </a:p>
                  </a:txBody>
                  <a:tcPr/>
                </a:tc>
                <a:tc>
                  <a:txBody>
                    <a:bodyPr/>
                    <a:lstStyle/>
                    <a:p>
                      <a:pPr algn="ctr"/>
                      <a:endParaRPr lang="en-US" dirty="0"/>
                    </a:p>
                  </a:txBody>
                  <a:tcPr/>
                </a:tc>
                <a:tc>
                  <a:txBody>
                    <a:bodyPr/>
                    <a:lstStyle/>
                    <a:p>
                      <a:pPr algn="ctr"/>
                      <a:endParaRPr lang="en-US" dirty="0"/>
                    </a:p>
                  </a:txBody>
                  <a:tcPr/>
                </a:tc>
              </a:tr>
              <a:tr h="370840">
                <a:tc>
                  <a:txBody>
                    <a:bodyPr/>
                    <a:lstStyle/>
                    <a:p>
                      <a:r>
                        <a:rPr lang="en-US" sz="2400" dirty="0" err="1" smtClean="0"/>
                        <a:t>Nondivergent</a:t>
                      </a:r>
                      <a:r>
                        <a:rPr lang="en-US" sz="2400" dirty="0" smtClean="0"/>
                        <a:t> </a:t>
                      </a:r>
                      <a:r>
                        <a:rPr lang="en-US" sz="2400" dirty="0" err="1" smtClean="0"/>
                        <a:t>Barotropic</a:t>
                      </a:r>
                      <a:endParaRPr lang="en-US" sz="2400" dirty="0" smtClean="0"/>
                    </a:p>
                    <a:p>
                      <a:pPr marL="633413" lvl="1" indent="-282575">
                        <a:buFont typeface="Arial" charset="0"/>
                        <a:buChar char="•"/>
                        <a:tabLst/>
                      </a:pPr>
                      <a:r>
                        <a:rPr lang="en-US" sz="2400" baseline="0" dirty="0" smtClean="0"/>
                        <a:t>   </a:t>
                      </a:r>
                      <a:r>
                        <a:rPr lang="en-US" sz="2400" dirty="0" smtClean="0"/>
                        <a:t>-plane, zonal channel</a:t>
                      </a:r>
                    </a:p>
                    <a:p>
                      <a:pPr marL="633413" lvl="1" indent="-282575">
                        <a:buFont typeface="Arial" charset="0"/>
                        <a:buChar char="•"/>
                        <a:tabLst/>
                      </a:pPr>
                      <a:r>
                        <a:rPr lang="en-US" sz="2400" dirty="0" err="1" smtClean="0"/>
                        <a:t>Haurwitz</a:t>
                      </a:r>
                      <a:r>
                        <a:rPr lang="en-US" sz="2400" dirty="0" smtClean="0"/>
                        <a:t> (1940a)</a:t>
                      </a:r>
                    </a:p>
                  </a:txBody>
                  <a:tcPr/>
                </a:tc>
                <a:tc>
                  <a:txBody>
                    <a:bodyPr/>
                    <a:lstStyle/>
                    <a:p>
                      <a:pPr algn="ctr"/>
                      <a:endParaRPr lang="en-US" dirty="0"/>
                    </a:p>
                  </a:txBody>
                  <a:tcPr/>
                </a:tc>
                <a:tc>
                  <a:txBody>
                    <a:bodyPr/>
                    <a:lstStyle/>
                    <a:p>
                      <a:pPr algn="ctr"/>
                      <a:endParaRPr lang="en-US" dirty="0"/>
                    </a:p>
                  </a:txBody>
                  <a:tcPr/>
                </a:tc>
              </a:tr>
              <a:tr h="370840">
                <a:tc>
                  <a:txBody>
                    <a:bodyPr/>
                    <a:lstStyle/>
                    <a:p>
                      <a:r>
                        <a:rPr lang="en-US" sz="2400" dirty="0" err="1" smtClean="0"/>
                        <a:t>Nondivergent</a:t>
                      </a:r>
                      <a:r>
                        <a:rPr lang="en-US" sz="2400" dirty="0" smtClean="0"/>
                        <a:t> </a:t>
                      </a:r>
                      <a:r>
                        <a:rPr lang="en-US" sz="2400" dirty="0" err="1" smtClean="0"/>
                        <a:t>Barotropic</a:t>
                      </a:r>
                      <a:endParaRPr lang="en-US" sz="2400" dirty="0" smtClean="0"/>
                    </a:p>
                    <a:p>
                      <a:pPr marL="633413" lvl="1" indent="-282575">
                        <a:buFont typeface="Arial" charset="0"/>
                        <a:buChar char="•"/>
                        <a:tabLst/>
                      </a:pPr>
                      <a:r>
                        <a:rPr lang="en-US" sz="2400" dirty="0" smtClean="0"/>
                        <a:t>Sphere</a:t>
                      </a:r>
                    </a:p>
                    <a:p>
                      <a:pPr marL="633413" lvl="1" indent="-282575">
                        <a:buFont typeface="Arial" charset="0"/>
                        <a:buChar char="•"/>
                        <a:tabLst/>
                      </a:pPr>
                      <a:r>
                        <a:rPr lang="en-US" sz="2400" dirty="0" err="1" smtClean="0"/>
                        <a:t>Haurwitz</a:t>
                      </a:r>
                      <a:r>
                        <a:rPr lang="en-US" sz="2400" dirty="0" smtClean="0"/>
                        <a:t> (1940b)</a:t>
                      </a:r>
                    </a:p>
                  </a:txBody>
                  <a:tcPr/>
                </a:tc>
                <a:tc>
                  <a:txBody>
                    <a:bodyPr/>
                    <a:lstStyle/>
                    <a:p>
                      <a:pPr algn="ctr"/>
                      <a:endParaRPr lang="en-US" dirty="0"/>
                    </a:p>
                  </a:txBody>
                  <a:tcPr/>
                </a:tc>
                <a:tc>
                  <a:txBody>
                    <a:bodyPr/>
                    <a:lstStyle/>
                    <a:p>
                      <a:pPr algn="ctr"/>
                      <a:endParaRPr lang="en-US" dirty="0"/>
                    </a:p>
                  </a:txBody>
                  <a:tcPr/>
                </a:tc>
              </a:tr>
              <a:tr h="370840">
                <a:tc>
                  <a:txBody>
                    <a:bodyPr/>
                    <a:lstStyle/>
                    <a:p>
                      <a:endParaRPr lang="en-US" sz="2400" dirty="0" smtClean="0"/>
                    </a:p>
                  </a:txBody>
                  <a:tcPr/>
                </a:tc>
                <a:tc>
                  <a:txBody>
                    <a:bodyPr/>
                    <a:lstStyle/>
                    <a:p>
                      <a:pPr algn="ctr"/>
                      <a:endParaRPr lang="en-US" dirty="0"/>
                    </a:p>
                  </a:txBody>
                  <a:tcPr/>
                </a:tc>
                <a:tc>
                  <a:txBody>
                    <a:bodyPr/>
                    <a:lstStyle/>
                    <a:p>
                      <a:pPr algn="ctr"/>
                      <a:endParaRPr lang="en-US" sz="2400" dirty="0"/>
                    </a:p>
                  </a:txBody>
                  <a:tcPr/>
                </a:tc>
              </a:tr>
            </a:tbl>
          </a:graphicData>
        </a:graphic>
      </p:graphicFrame>
      <p:sp>
        <p:nvSpPr>
          <p:cNvPr id="5" name="Title 1"/>
          <p:cNvSpPr txBox="1">
            <a:spLocks/>
          </p:cNvSpPr>
          <p:nvPr/>
        </p:nvSpPr>
        <p:spPr>
          <a:xfrm>
            <a:off x="548640" y="167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smtClean="0">
                <a:solidFill>
                  <a:schemeClr val="accent4"/>
                </a:solidFill>
              </a:rPr>
              <a:t>Rossby</a:t>
            </a:r>
            <a:r>
              <a:rPr lang="en-US" b="1" dirty="0" smtClean="0">
                <a:solidFill>
                  <a:schemeClr val="accent4"/>
                </a:solidFill>
              </a:rPr>
              <a:t> </a:t>
            </a:r>
            <a:r>
              <a:rPr lang="mr-IN" b="1" dirty="0" smtClean="0">
                <a:solidFill>
                  <a:schemeClr val="accent4"/>
                </a:solidFill>
              </a:rPr>
              <a:t>–</a:t>
            </a:r>
            <a:r>
              <a:rPr lang="en-US" b="1" dirty="0" smtClean="0">
                <a:solidFill>
                  <a:schemeClr val="accent4"/>
                </a:solidFill>
              </a:rPr>
              <a:t> </a:t>
            </a:r>
            <a:r>
              <a:rPr lang="en-US" b="1" dirty="0" err="1" smtClean="0">
                <a:solidFill>
                  <a:schemeClr val="accent4"/>
                </a:solidFill>
              </a:rPr>
              <a:t>Haurwitz</a:t>
            </a:r>
            <a:r>
              <a:rPr lang="en-US" b="1" dirty="0" smtClean="0">
                <a:solidFill>
                  <a:schemeClr val="accent4"/>
                </a:solidFill>
              </a:rPr>
              <a:t> Waves:</a:t>
            </a:r>
            <a:endParaRPr lang="en-US" b="1" dirty="0">
              <a:solidFill>
                <a:schemeClr val="accent4"/>
              </a:solidFill>
            </a:endParaRPr>
          </a:p>
        </p:txBody>
      </p:sp>
      <p:pic>
        <p:nvPicPr>
          <p:cNvPr id="9" name="Picture 8"/>
          <p:cNvPicPr>
            <a:picLocks noChangeAspect="1"/>
          </p:cNvPicPr>
          <p:nvPr/>
        </p:nvPicPr>
        <p:blipFill>
          <a:blip r:embed="rId2"/>
          <a:stretch>
            <a:fillRect/>
          </a:stretch>
        </p:blipFill>
        <p:spPr>
          <a:xfrm>
            <a:off x="4686308" y="4006926"/>
            <a:ext cx="2472055" cy="755650"/>
          </a:xfrm>
          <a:prstGeom prst="rect">
            <a:avLst/>
          </a:prstGeom>
        </p:spPr>
      </p:pic>
      <p:pic>
        <p:nvPicPr>
          <p:cNvPr id="11" name="Picture 10"/>
          <p:cNvPicPr>
            <a:picLocks noChangeAspect="1"/>
          </p:cNvPicPr>
          <p:nvPr/>
        </p:nvPicPr>
        <p:blipFill>
          <a:blip r:embed="rId3"/>
          <a:stretch>
            <a:fillRect/>
          </a:stretch>
        </p:blipFill>
        <p:spPr>
          <a:xfrm>
            <a:off x="4869180" y="2849880"/>
            <a:ext cx="2007870" cy="712470"/>
          </a:xfrm>
          <a:prstGeom prst="rect">
            <a:avLst/>
          </a:prstGeom>
        </p:spPr>
      </p:pic>
      <p:pic>
        <p:nvPicPr>
          <p:cNvPr id="14" name="Picture 13"/>
          <p:cNvPicPr>
            <a:picLocks noChangeAspect="1"/>
          </p:cNvPicPr>
          <p:nvPr/>
        </p:nvPicPr>
        <p:blipFill>
          <a:blip r:embed="rId4"/>
          <a:stretch>
            <a:fillRect/>
          </a:stretch>
        </p:blipFill>
        <p:spPr>
          <a:xfrm>
            <a:off x="958850" y="1961496"/>
            <a:ext cx="215900" cy="292100"/>
          </a:xfrm>
          <a:prstGeom prst="rect">
            <a:avLst/>
          </a:prstGeom>
        </p:spPr>
      </p:pic>
      <p:pic>
        <p:nvPicPr>
          <p:cNvPr id="15" name="Picture 14"/>
          <p:cNvPicPr>
            <a:picLocks noChangeAspect="1"/>
          </p:cNvPicPr>
          <p:nvPr/>
        </p:nvPicPr>
        <p:blipFill>
          <a:blip r:embed="rId4"/>
          <a:stretch>
            <a:fillRect/>
          </a:stretch>
        </p:blipFill>
        <p:spPr>
          <a:xfrm>
            <a:off x="970280" y="3155261"/>
            <a:ext cx="215900" cy="292100"/>
          </a:xfrm>
          <a:prstGeom prst="rect">
            <a:avLst/>
          </a:prstGeom>
        </p:spPr>
      </p:pic>
      <p:pic>
        <p:nvPicPr>
          <p:cNvPr id="19" name="Picture 18"/>
          <p:cNvPicPr>
            <a:picLocks noChangeAspect="1"/>
          </p:cNvPicPr>
          <p:nvPr/>
        </p:nvPicPr>
        <p:blipFill>
          <a:blip r:embed="rId5"/>
          <a:stretch>
            <a:fillRect/>
          </a:stretch>
        </p:blipFill>
        <p:spPr>
          <a:xfrm>
            <a:off x="7872729" y="2838450"/>
            <a:ext cx="3683000" cy="889000"/>
          </a:xfrm>
          <a:prstGeom prst="rect">
            <a:avLst/>
          </a:prstGeom>
        </p:spPr>
      </p:pic>
      <p:pic>
        <p:nvPicPr>
          <p:cNvPr id="21" name="Picture 20"/>
          <p:cNvPicPr>
            <a:picLocks noChangeAspect="1"/>
          </p:cNvPicPr>
          <p:nvPr/>
        </p:nvPicPr>
        <p:blipFill>
          <a:blip r:embed="rId6"/>
          <a:stretch>
            <a:fillRect/>
          </a:stretch>
        </p:blipFill>
        <p:spPr>
          <a:xfrm>
            <a:off x="7565389" y="4005553"/>
            <a:ext cx="4000500" cy="927100"/>
          </a:xfrm>
          <a:prstGeom prst="rect">
            <a:avLst/>
          </a:prstGeom>
        </p:spPr>
      </p:pic>
      <p:pic>
        <p:nvPicPr>
          <p:cNvPr id="26" name="Picture 25"/>
          <p:cNvPicPr>
            <a:picLocks noChangeAspect="1"/>
          </p:cNvPicPr>
          <p:nvPr/>
        </p:nvPicPr>
        <p:blipFill>
          <a:blip r:embed="rId7"/>
          <a:stretch>
            <a:fillRect/>
          </a:stretch>
        </p:blipFill>
        <p:spPr>
          <a:xfrm>
            <a:off x="8360409" y="1699876"/>
            <a:ext cx="2844800" cy="723900"/>
          </a:xfrm>
          <a:prstGeom prst="rect">
            <a:avLst/>
          </a:prstGeom>
        </p:spPr>
      </p:pic>
      <p:pic>
        <p:nvPicPr>
          <p:cNvPr id="28" name="Picture 27"/>
          <p:cNvPicPr>
            <a:picLocks noChangeAspect="1"/>
          </p:cNvPicPr>
          <p:nvPr/>
        </p:nvPicPr>
        <p:blipFill>
          <a:blip r:embed="rId8"/>
          <a:stretch>
            <a:fillRect/>
          </a:stretch>
        </p:blipFill>
        <p:spPr>
          <a:xfrm>
            <a:off x="5015228" y="1742516"/>
            <a:ext cx="1054100" cy="685800"/>
          </a:xfrm>
          <a:prstGeom prst="rect">
            <a:avLst/>
          </a:prstGeom>
        </p:spPr>
      </p:pic>
    </p:spTree>
    <p:extLst>
      <p:ext uri="{BB962C8B-B14F-4D97-AF65-F5344CB8AC3E}">
        <p14:creationId xmlns:p14="http://schemas.microsoft.com/office/powerpoint/2010/main" val="15959461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10978787"/>
              </p:ext>
            </p:extLst>
          </p:nvPr>
        </p:nvGraphicFramePr>
        <p:xfrm>
          <a:off x="251459" y="1031189"/>
          <a:ext cx="11670030" cy="5577840"/>
        </p:xfrm>
        <a:graphic>
          <a:graphicData uri="http://schemas.openxmlformats.org/drawingml/2006/table">
            <a:tbl>
              <a:tblPr firstRow="1" bandRow="1">
                <a:effectLst>
                  <a:outerShdw blurRad="50800" dist="76200" dir="2700000" algn="tl" rotWithShape="0">
                    <a:prstClr val="black">
                      <a:alpha val="40000"/>
                    </a:prstClr>
                  </a:outerShdw>
                </a:effectLst>
                <a:tableStyleId>{5C22544A-7EE6-4342-B048-85BDC9FD1C3A}</a:tableStyleId>
              </a:tblPr>
              <a:tblGrid>
                <a:gridCol w="3874771"/>
                <a:gridCol w="3143250"/>
                <a:gridCol w="4652009"/>
              </a:tblGrid>
              <a:tr h="370840">
                <a:tc>
                  <a:txBody>
                    <a:bodyPr/>
                    <a:lstStyle/>
                    <a:p>
                      <a:pPr algn="ctr"/>
                      <a:r>
                        <a:rPr lang="en-US" sz="2400" dirty="0" smtClean="0"/>
                        <a:t>Model</a:t>
                      </a:r>
                      <a:endParaRPr lang="en-US" sz="2400" dirty="0"/>
                    </a:p>
                  </a:txBody>
                  <a:tcPr/>
                </a:tc>
                <a:tc>
                  <a:txBody>
                    <a:bodyPr/>
                    <a:lstStyle/>
                    <a:p>
                      <a:pPr algn="ctr"/>
                      <a:r>
                        <a:rPr lang="en-US" sz="2400" dirty="0" smtClean="0"/>
                        <a:t>Dispersion</a:t>
                      </a:r>
                      <a:r>
                        <a:rPr lang="en-US" sz="2400" baseline="0" dirty="0" smtClean="0"/>
                        <a:t> Relation</a:t>
                      </a:r>
                      <a:endParaRPr lang="en-US" sz="2400" dirty="0"/>
                    </a:p>
                  </a:txBody>
                  <a:tcPr/>
                </a:tc>
                <a:tc>
                  <a:txBody>
                    <a:bodyPr/>
                    <a:lstStyle/>
                    <a:p>
                      <a:pPr algn="ctr"/>
                      <a:r>
                        <a:rPr lang="en-US" sz="2400" dirty="0" err="1" smtClean="0"/>
                        <a:t>Eigenfunctions</a:t>
                      </a:r>
                      <a:endParaRPr lang="en-US" sz="2400" dirty="0"/>
                    </a:p>
                  </a:txBody>
                  <a:tcPr/>
                </a:tc>
              </a:tr>
              <a:tr h="370840">
                <a:tc>
                  <a:txBody>
                    <a:bodyPr/>
                    <a:lstStyle/>
                    <a:p>
                      <a:r>
                        <a:rPr lang="en-US" sz="2400" dirty="0" err="1" smtClean="0"/>
                        <a:t>Nondivergent</a:t>
                      </a:r>
                      <a:r>
                        <a:rPr lang="en-US" sz="2400" dirty="0" smtClean="0"/>
                        <a:t> </a:t>
                      </a:r>
                      <a:r>
                        <a:rPr lang="en-US" sz="2400" dirty="0" err="1" smtClean="0"/>
                        <a:t>Barotropic</a:t>
                      </a:r>
                      <a:endParaRPr lang="en-US" sz="2400" dirty="0" smtClean="0"/>
                    </a:p>
                    <a:p>
                      <a:pPr marL="633413" lvl="1" indent="-282575">
                        <a:buFont typeface="Arial" charset="0"/>
                        <a:buChar char="•"/>
                        <a:tabLst/>
                      </a:pPr>
                      <a:r>
                        <a:rPr lang="en-US" sz="2400" baseline="0" dirty="0" smtClean="0"/>
                        <a:t>   </a:t>
                      </a:r>
                      <a:r>
                        <a:rPr lang="en-US" sz="2400" dirty="0" smtClean="0"/>
                        <a:t>-plane, y-independent</a:t>
                      </a:r>
                    </a:p>
                    <a:p>
                      <a:pPr marL="633413" lvl="1" indent="-282575">
                        <a:buFont typeface="Arial" charset="0"/>
                        <a:buChar char="•"/>
                        <a:tabLst/>
                      </a:pPr>
                      <a:r>
                        <a:rPr lang="en-US" sz="2400" dirty="0" err="1" smtClean="0"/>
                        <a:t>Rossby</a:t>
                      </a:r>
                      <a:r>
                        <a:rPr lang="en-US" sz="2400" dirty="0" smtClean="0"/>
                        <a:t> (1939)</a:t>
                      </a:r>
                      <a:endParaRPr lang="en-US" sz="2400" dirty="0"/>
                    </a:p>
                  </a:txBody>
                  <a:tcPr/>
                </a:tc>
                <a:tc>
                  <a:txBody>
                    <a:bodyPr/>
                    <a:lstStyle/>
                    <a:p>
                      <a:pPr algn="ctr"/>
                      <a:endParaRPr lang="en-US" dirty="0"/>
                    </a:p>
                  </a:txBody>
                  <a:tcPr/>
                </a:tc>
                <a:tc>
                  <a:txBody>
                    <a:bodyPr/>
                    <a:lstStyle/>
                    <a:p>
                      <a:pPr algn="ctr"/>
                      <a:endParaRPr lang="en-US" dirty="0"/>
                    </a:p>
                  </a:txBody>
                  <a:tcPr/>
                </a:tc>
              </a:tr>
              <a:tr h="370840">
                <a:tc>
                  <a:txBody>
                    <a:bodyPr/>
                    <a:lstStyle/>
                    <a:p>
                      <a:r>
                        <a:rPr lang="en-US" sz="2400" dirty="0" err="1" smtClean="0"/>
                        <a:t>Nondivergent</a:t>
                      </a:r>
                      <a:r>
                        <a:rPr lang="en-US" sz="2400" dirty="0" smtClean="0"/>
                        <a:t> </a:t>
                      </a:r>
                      <a:r>
                        <a:rPr lang="en-US" sz="2400" dirty="0" err="1" smtClean="0"/>
                        <a:t>Barotropic</a:t>
                      </a:r>
                      <a:endParaRPr lang="en-US" sz="2400" dirty="0" smtClean="0"/>
                    </a:p>
                    <a:p>
                      <a:pPr marL="633413" lvl="1" indent="-282575">
                        <a:buFont typeface="Arial" charset="0"/>
                        <a:buChar char="•"/>
                        <a:tabLst/>
                      </a:pPr>
                      <a:r>
                        <a:rPr lang="en-US" sz="2400" baseline="0" dirty="0" smtClean="0"/>
                        <a:t>   </a:t>
                      </a:r>
                      <a:r>
                        <a:rPr lang="en-US" sz="2400" dirty="0" smtClean="0"/>
                        <a:t>-plane, zonal channel</a:t>
                      </a:r>
                    </a:p>
                    <a:p>
                      <a:pPr marL="633413" lvl="1" indent="-282575">
                        <a:buFont typeface="Arial" charset="0"/>
                        <a:buChar char="•"/>
                        <a:tabLst/>
                      </a:pPr>
                      <a:r>
                        <a:rPr lang="en-US" sz="2400" dirty="0" err="1" smtClean="0"/>
                        <a:t>Haurwitz</a:t>
                      </a:r>
                      <a:r>
                        <a:rPr lang="en-US" sz="2400" dirty="0" smtClean="0"/>
                        <a:t> (1940a)</a:t>
                      </a:r>
                    </a:p>
                  </a:txBody>
                  <a:tcPr/>
                </a:tc>
                <a:tc>
                  <a:txBody>
                    <a:bodyPr/>
                    <a:lstStyle/>
                    <a:p>
                      <a:pPr algn="ctr"/>
                      <a:endParaRPr lang="en-US" dirty="0"/>
                    </a:p>
                  </a:txBody>
                  <a:tcPr/>
                </a:tc>
                <a:tc>
                  <a:txBody>
                    <a:bodyPr/>
                    <a:lstStyle/>
                    <a:p>
                      <a:pPr algn="ctr"/>
                      <a:endParaRPr lang="en-US" dirty="0"/>
                    </a:p>
                  </a:txBody>
                  <a:tcPr/>
                </a:tc>
              </a:tr>
              <a:tr h="370840">
                <a:tc>
                  <a:txBody>
                    <a:bodyPr/>
                    <a:lstStyle/>
                    <a:p>
                      <a:r>
                        <a:rPr lang="en-US" sz="2400" dirty="0" err="1" smtClean="0"/>
                        <a:t>Nondivergent</a:t>
                      </a:r>
                      <a:r>
                        <a:rPr lang="en-US" sz="2400" dirty="0" smtClean="0"/>
                        <a:t> </a:t>
                      </a:r>
                      <a:r>
                        <a:rPr lang="en-US" sz="2400" dirty="0" err="1" smtClean="0"/>
                        <a:t>Barotropic</a:t>
                      </a:r>
                      <a:endParaRPr lang="en-US" sz="2400" dirty="0" smtClean="0"/>
                    </a:p>
                    <a:p>
                      <a:pPr marL="633413" lvl="1" indent="-282575">
                        <a:buFont typeface="Arial" charset="0"/>
                        <a:buChar char="•"/>
                        <a:tabLst/>
                      </a:pPr>
                      <a:r>
                        <a:rPr lang="en-US" sz="2400" dirty="0" smtClean="0"/>
                        <a:t>Sphere</a:t>
                      </a:r>
                    </a:p>
                    <a:p>
                      <a:pPr marL="633413" lvl="1" indent="-282575">
                        <a:buFont typeface="Arial" charset="0"/>
                        <a:buChar char="•"/>
                        <a:tabLst/>
                      </a:pPr>
                      <a:r>
                        <a:rPr lang="en-US" sz="2400" dirty="0" err="1" smtClean="0"/>
                        <a:t>Haurwitz</a:t>
                      </a:r>
                      <a:r>
                        <a:rPr lang="en-US" sz="2400" dirty="0" smtClean="0"/>
                        <a:t> (1940b)</a:t>
                      </a:r>
                    </a:p>
                  </a:txBody>
                  <a:tcPr/>
                </a:tc>
                <a:tc>
                  <a:txBody>
                    <a:bodyPr/>
                    <a:lstStyle/>
                    <a:p>
                      <a:pPr algn="ctr"/>
                      <a:endParaRPr lang="en-US" dirty="0"/>
                    </a:p>
                  </a:txBody>
                  <a:tcPr/>
                </a:tc>
                <a:tc>
                  <a:txBody>
                    <a:bodyPr/>
                    <a:lstStyle/>
                    <a:p>
                      <a:pPr algn="ctr"/>
                      <a:endParaRPr lang="en-US" dirty="0"/>
                    </a:p>
                  </a:txBody>
                  <a:tcPr/>
                </a:tc>
              </a:tr>
              <a:tr h="370840">
                <a:tc>
                  <a:txBody>
                    <a:bodyPr/>
                    <a:lstStyle/>
                    <a:p>
                      <a:r>
                        <a:rPr lang="en-US" sz="2400" dirty="0" smtClean="0"/>
                        <a:t>Shallow Water</a:t>
                      </a:r>
                    </a:p>
                    <a:p>
                      <a:pPr marL="633413" lvl="1" indent="-282575">
                        <a:buFont typeface="Arial" charset="0"/>
                        <a:buChar char="•"/>
                        <a:tabLst/>
                      </a:pPr>
                      <a:r>
                        <a:rPr lang="en-US" sz="2400" dirty="0" smtClean="0"/>
                        <a:t>Sphere, local linear balance:</a:t>
                      </a:r>
                    </a:p>
                  </a:txBody>
                  <a:tcPr/>
                </a:tc>
                <a:tc>
                  <a:txBody>
                    <a:bodyPr/>
                    <a:lstStyle/>
                    <a:p>
                      <a:pPr algn="ctr"/>
                      <a:endParaRPr lang="en-US" dirty="0"/>
                    </a:p>
                  </a:txBody>
                  <a:tcPr/>
                </a:tc>
                <a:tc>
                  <a:txBody>
                    <a:bodyPr/>
                    <a:lstStyle/>
                    <a:p>
                      <a:pPr algn="ctr"/>
                      <a:endParaRPr lang="en-US" dirty="0" smtClean="0"/>
                    </a:p>
                    <a:p>
                      <a:pPr algn="ctr"/>
                      <a:endParaRPr lang="en-US" dirty="0" smtClean="0"/>
                    </a:p>
                    <a:p>
                      <a:pPr algn="ctr"/>
                      <a:endParaRPr lang="en-US" dirty="0" smtClean="0"/>
                    </a:p>
                    <a:p>
                      <a:pPr algn="ctr"/>
                      <a:endParaRPr lang="en-US" dirty="0" smtClean="0"/>
                    </a:p>
                    <a:p>
                      <a:pPr algn="ctr"/>
                      <a:r>
                        <a:rPr lang="en-US" sz="2400" dirty="0" smtClean="0"/>
                        <a:t>(Spheroidal Harmonics)</a:t>
                      </a:r>
                      <a:endParaRPr lang="en-US" sz="2400" dirty="0"/>
                    </a:p>
                  </a:txBody>
                  <a:tcPr/>
                </a:tc>
              </a:tr>
            </a:tbl>
          </a:graphicData>
        </a:graphic>
      </p:graphicFrame>
      <p:sp>
        <p:nvSpPr>
          <p:cNvPr id="5" name="Title 1"/>
          <p:cNvSpPr txBox="1">
            <a:spLocks/>
          </p:cNvSpPr>
          <p:nvPr/>
        </p:nvSpPr>
        <p:spPr>
          <a:xfrm>
            <a:off x="548640" y="167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smtClean="0">
                <a:solidFill>
                  <a:schemeClr val="accent4"/>
                </a:solidFill>
              </a:rPr>
              <a:t>Rossby</a:t>
            </a:r>
            <a:r>
              <a:rPr lang="en-US" b="1" dirty="0" smtClean="0">
                <a:solidFill>
                  <a:schemeClr val="accent4"/>
                </a:solidFill>
              </a:rPr>
              <a:t> </a:t>
            </a:r>
            <a:r>
              <a:rPr lang="mr-IN" b="1" dirty="0" smtClean="0">
                <a:solidFill>
                  <a:schemeClr val="accent4"/>
                </a:solidFill>
              </a:rPr>
              <a:t>–</a:t>
            </a:r>
            <a:r>
              <a:rPr lang="en-US" b="1" dirty="0" smtClean="0">
                <a:solidFill>
                  <a:schemeClr val="accent4"/>
                </a:solidFill>
              </a:rPr>
              <a:t> </a:t>
            </a:r>
            <a:r>
              <a:rPr lang="en-US" b="1" dirty="0" err="1" smtClean="0">
                <a:solidFill>
                  <a:schemeClr val="accent4"/>
                </a:solidFill>
              </a:rPr>
              <a:t>Haurwitz</a:t>
            </a:r>
            <a:r>
              <a:rPr lang="en-US" b="1" dirty="0" smtClean="0">
                <a:solidFill>
                  <a:schemeClr val="accent4"/>
                </a:solidFill>
              </a:rPr>
              <a:t> Waves:</a:t>
            </a:r>
            <a:endParaRPr lang="en-US" b="1" dirty="0">
              <a:solidFill>
                <a:schemeClr val="accent4"/>
              </a:solidFill>
            </a:endParaRPr>
          </a:p>
        </p:txBody>
      </p:sp>
      <p:pic>
        <p:nvPicPr>
          <p:cNvPr id="9" name="Picture 8"/>
          <p:cNvPicPr>
            <a:picLocks noChangeAspect="1"/>
          </p:cNvPicPr>
          <p:nvPr/>
        </p:nvPicPr>
        <p:blipFill>
          <a:blip r:embed="rId2"/>
          <a:stretch>
            <a:fillRect/>
          </a:stretch>
        </p:blipFill>
        <p:spPr>
          <a:xfrm>
            <a:off x="4686308" y="4006926"/>
            <a:ext cx="2472055" cy="755650"/>
          </a:xfrm>
          <a:prstGeom prst="rect">
            <a:avLst/>
          </a:prstGeom>
        </p:spPr>
      </p:pic>
      <p:pic>
        <p:nvPicPr>
          <p:cNvPr id="10" name="Picture 9"/>
          <p:cNvPicPr>
            <a:picLocks noChangeAspect="1"/>
          </p:cNvPicPr>
          <p:nvPr/>
        </p:nvPicPr>
        <p:blipFill>
          <a:blip r:embed="rId3"/>
          <a:stretch>
            <a:fillRect/>
          </a:stretch>
        </p:blipFill>
        <p:spPr>
          <a:xfrm>
            <a:off x="4251960" y="5388586"/>
            <a:ext cx="2785110" cy="766445"/>
          </a:xfrm>
          <a:prstGeom prst="rect">
            <a:avLst/>
          </a:prstGeom>
        </p:spPr>
      </p:pic>
      <p:pic>
        <p:nvPicPr>
          <p:cNvPr id="11" name="Picture 10"/>
          <p:cNvPicPr>
            <a:picLocks noChangeAspect="1"/>
          </p:cNvPicPr>
          <p:nvPr/>
        </p:nvPicPr>
        <p:blipFill>
          <a:blip r:embed="rId4"/>
          <a:stretch>
            <a:fillRect/>
          </a:stretch>
        </p:blipFill>
        <p:spPr>
          <a:xfrm>
            <a:off x="4869180" y="2849880"/>
            <a:ext cx="2007870" cy="712470"/>
          </a:xfrm>
          <a:prstGeom prst="rect">
            <a:avLst/>
          </a:prstGeom>
        </p:spPr>
      </p:pic>
      <p:pic>
        <p:nvPicPr>
          <p:cNvPr id="14" name="Picture 13"/>
          <p:cNvPicPr>
            <a:picLocks noChangeAspect="1"/>
          </p:cNvPicPr>
          <p:nvPr/>
        </p:nvPicPr>
        <p:blipFill>
          <a:blip r:embed="rId5"/>
          <a:stretch>
            <a:fillRect/>
          </a:stretch>
        </p:blipFill>
        <p:spPr>
          <a:xfrm>
            <a:off x="958850" y="1961496"/>
            <a:ext cx="215900" cy="292100"/>
          </a:xfrm>
          <a:prstGeom prst="rect">
            <a:avLst/>
          </a:prstGeom>
        </p:spPr>
      </p:pic>
      <p:pic>
        <p:nvPicPr>
          <p:cNvPr id="15" name="Picture 14"/>
          <p:cNvPicPr>
            <a:picLocks noChangeAspect="1"/>
          </p:cNvPicPr>
          <p:nvPr/>
        </p:nvPicPr>
        <p:blipFill>
          <a:blip r:embed="rId5"/>
          <a:stretch>
            <a:fillRect/>
          </a:stretch>
        </p:blipFill>
        <p:spPr>
          <a:xfrm>
            <a:off x="970280" y="3155261"/>
            <a:ext cx="215900" cy="292100"/>
          </a:xfrm>
          <a:prstGeom prst="rect">
            <a:avLst/>
          </a:prstGeom>
        </p:spPr>
      </p:pic>
      <p:pic>
        <p:nvPicPr>
          <p:cNvPr id="19" name="Picture 18"/>
          <p:cNvPicPr>
            <a:picLocks noChangeAspect="1"/>
          </p:cNvPicPr>
          <p:nvPr/>
        </p:nvPicPr>
        <p:blipFill>
          <a:blip r:embed="rId6"/>
          <a:stretch>
            <a:fillRect/>
          </a:stretch>
        </p:blipFill>
        <p:spPr>
          <a:xfrm>
            <a:off x="7872729" y="2838450"/>
            <a:ext cx="3683000" cy="889000"/>
          </a:xfrm>
          <a:prstGeom prst="rect">
            <a:avLst/>
          </a:prstGeom>
        </p:spPr>
      </p:pic>
      <p:pic>
        <p:nvPicPr>
          <p:cNvPr id="21" name="Picture 20"/>
          <p:cNvPicPr>
            <a:picLocks noChangeAspect="1"/>
          </p:cNvPicPr>
          <p:nvPr/>
        </p:nvPicPr>
        <p:blipFill>
          <a:blip r:embed="rId7"/>
          <a:stretch>
            <a:fillRect/>
          </a:stretch>
        </p:blipFill>
        <p:spPr>
          <a:xfrm>
            <a:off x="7565389" y="4005553"/>
            <a:ext cx="4000500" cy="927100"/>
          </a:xfrm>
          <a:prstGeom prst="rect">
            <a:avLst/>
          </a:prstGeom>
        </p:spPr>
      </p:pic>
      <p:pic>
        <p:nvPicPr>
          <p:cNvPr id="24" name="Picture 23"/>
          <p:cNvPicPr>
            <a:picLocks noChangeAspect="1"/>
          </p:cNvPicPr>
          <p:nvPr/>
        </p:nvPicPr>
        <p:blipFill>
          <a:blip r:embed="rId8"/>
          <a:stretch>
            <a:fillRect/>
          </a:stretch>
        </p:blipFill>
        <p:spPr>
          <a:xfrm>
            <a:off x="7484110" y="5121568"/>
            <a:ext cx="4229100" cy="1003300"/>
          </a:xfrm>
          <a:prstGeom prst="rect">
            <a:avLst/>
          </a:prstGeom>
        </p:spPr>
      </p:pic>
      <p:pic>
        <p:nvPicPr>
          <p:cNvPr id="26" name="Picture 25"/>
          <p:cNvPicPr>
            <a:picLocks noChangeAspect="1"/>
          </p:cNvPicPr>
          <p:nvPr/>
        </p:nvPicPr>
        <p:blipFill>
          <a:blip r:embed="rId9"/>
          <a:stretch>
            <a:fillRect/>
          </a:stretch>
        </p:blipFill>
        <p:spPr>
          <a:xfrm>
            <a:off x="8360409" y="1699876"/>
            <a:ext cx="2844800" cy="723900"/>
          </a:xfrm>
          <a:prstGeom prst="rect">
            <a:avLst/>
          </a:prstGeom>
        </p:spPr>
      </p:pic>
      <p:pic>
        <p:nvPicPr>
          <p:cNvPr id="27" name="Picture 26"/>
          <p:cNvPicPr>
            <a:picLocks noChangeAspect="1"/>
          </p:cNvPicPr>
          <p:nvPr/>
        </p:nvPicPr>
        <p:blipFill>
          <a:blip r:embed="rId10"/>
          <a:stretch>
            <a:fillRect/>
          </a:stretch>
        </p:blipFill>
        <p:spPr>
          <a:xfrm>
            <a:off x="2278380" y="5916588"/>
            <a:ext cx="1727200" cy="279400"/>
          </a:xfrm>
          <a:prstGeom prst="rect">
            <a:avLst/>
          </a:prstGeom>
        </p:spPr>
      </p:pic>
      <p:pic>
        <p:nvPicPr>
          <p:cNvPr id="28" name="Picture 27"/>
          <p:cNvPicPr>
            <a:picLocks noChangeAspect="1"/>
          </p:cNvPicPr>
          <p:nvPr/>
        </p:nvPicPr>
        <p:blipFill>
          <a:blip r:embed="rId11"/>
          <a:stretch>
            <a:fillRect/>
          </a:stretch>
        </p:blipFill>
        <p:spPr>
          <a:xfrm>
            <a:off x="5015228" y="1742516"/>
            <a:ext cx="1054100" cy="685800"/>
          </a:xfrm>
          <a:prstGeom prst="rect">
            <a:avLst/>
          </a:prstGeom>
        </p:spPr>
      </p:pic>
    </p:spTree>
    <p:extLst>
      <p:ext uri="{BB962C8B-B14F-4D97-AF65-F5344CB8AC3E}">
        <p14:creationId xmlns:p14="http://schemas.microsoft.com/office/powerpoint/2010/main" val="9962592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48640" y="167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smtClean="0">
                <a:solidFill>
                  <a:schemeClr val="accent4"/>
                </a:solidFill>
              </a:rPr>
              <a:t>Haurwitz</a:t>
            </a:r>
            <a:r>
              <a:rPr lang="en-US" b="1" dirty="0" smtClean="0">
                <a:solidFill>
                  <a:schemeClr val="accent4"/>
                </a:solidFill>
              </a:rPr>
              <a:t>’ Interest in Tropical Cyclones:</a:t>
            </a:r>
            <a:endParaRPr lang="en-US" b="1" dirty="0">
              <a:solidFill>
                <a:schemeClr val="accent4"/>
              </a:solidFill>
            </a:endParaRPr>
          </a:p>
        </p:txBody>
      </p:sp>
      <p:sp>
        <p:nvSpPr>
          <p:cNvPr id="2" name="TextBox 1"/>
          <p:cNvSpPr txBox="1"/>
          <p:nvPr/>
        </p:nvSpPr>
        <p:spPr>
          <a:xfrm>
            <a:off x="706056" y="1145892"/>
            <a:ext cx="10903352" cy="584775"/>
          </a:xfrm>
          <a:prstGeom prst="rect">
            <a:avLst/>
          </a:prstGeom>
          <a:noFill/>
        </p:spPr>
        <p:txBody>
          <a:bodyPr wrap="square" rtlCol="0">
            <a:spAutoFit/>
          </a:bodyPr>
          <a:lstStyle/>
          <a:p>
            <a:pPr marL="514350" indent="-514350">
              <a:buClr>
                <a:schemeClr val="accent4"/>
              </a:buClr>
              <a:buFont typeface="+mj-lt"/>
              <a:buAutoNum type="arabicPeriod"/>
            </a:pPr>
            <a:r>
              <a:rPr lang="en-US" sz="3200" dirty="0" smtClean="0"/>
              <a:t>Motion of binary tropical cyclones</a:t>
            </a:r>
            <a:endParaRPr lang="en-US" sz="3200" dirty="0"/>
          </a:p>
        </p:txBody>
      </p:sp>
      <p:sp>
        <p:nvSpPr>
          <p:cNvPr id="4" name="TextBox 3"/>
          <p:cNvSpPr txBox="1"/>
          <p:nvPr/>
        </p:nvSpPr>
        <p:spPr>
          <a:xfrm>
            <a:off x="706056" y="2642746"/>
            <a:ext cx="10903352" cy="584775"/>
          </a:xfrm>
          <a:prstGeom prst="rect">
            <a:avLst/>
          </a:prstGeom>
          <a:noFill/>
        </p:spPr>
        <p:txBody>
          <a:bodyPr wrap="square" rtlCol="0">
            <a:spAutoFit/>
          </a:bodyPr>
          <a:lstStyle/>
          <a:p>
            <a:pPr marL="514350" indent="-514350">
              <a:buClr>
                <a:schemeClr val="accent4"/>
              </a:buClr>
              <a:buSzPct val="100000"/>
              <a:buFont typeface="+mj-lt"/>
              <a:buAutoNum type="arabicPeriod" startAt="2"/>
            </a:pPr>
            <a:r>
              <a:rPr lang="en-US" sz="3200" dirty="0" smtClean="0"/>
              <a:t>Height of tropical cyclones and the eye</a:t>
            </a:r>
            <a:endParaRPr lang="en-US" sz="3200" dirty="0"/>
          </a:p>
        </p:txBody>
      </p:sp>
      <p:sp>
        <p:nvSpPr>
          <p:cNvPr id="5" name="TextBox 4"/>
          <p:cNvSpPr txBox="1"/>
          <p:nvPr/>
        </p:nvSpPr>
        <p:spPr>
          <a:xfrm>
            <a:off x="706056" y="4190028"/>
            <a:ext cx="10903352" cy="584775"/>
          </a:xfrm>
          <a:prstGeom prst="rect">
            <a:avLst/>
          </a:prstGeom>
          <a:noFill/>
        </p:spPr>
        <p:txBody>
          <a:bodyPr wrap="square" rtlCol="0">
            <a:spAutoFit/>
          </a:bodyPr>
          <a:lstStyle/>
          <a:p>
            <a:pPr marL="514350" indent="-514350">
              <a:buClr>
                <a:schemeClr val="accent4"/>
              </a:buClr>
              <a:buFont typeface="+mj-lt"/>
              <a:buAutoNum type="arabicPeriod" startAt="3"/>
            </a:pPr>
            <a:r>
              <a:rPr lang="en-US" sz="3200" dirty="0" smtClean="0"/>
              <a:t>Ekman layer under curved air currents</a:t>
            </a:r>
            <a:endParaRPr lang="en-US" sz="3200" dirty="0"/>
          </a:p>
        </p:txBody>
      </p:sp>
      <p:sp>
        <p:nvSpPr>
          <p:cNvPr id="7" name="TextBox 6"/>
          <p:cNvSpPr txBox="1"/>
          <p:nvPr/>
        </p:nvSpPr>
        <p:spPr>
          <a:xfrm>
            <a:off x="1238490" y="1658093"/>
            <a:ext cx="10504946" cy="954107"/>
          </a:xfrm>
          <a:prstGeom prst="rect">
            <a:avLst/>
          </a:prstGeom>
          <a:noFill/>
        </p:spPr>
        <p:txBody>
          <a:bodyPr wrap="square" rtlCol="0">
            <a:spAutoFit/>
          </a:bodyPr>
          <a:lstStyle/>
          <a:p>
            <a:pPr marL="457200" indent="-457200">
              <a:spcBef>
                <a:spcPts val="1200"/>
              </a:spcBef>
              <a:buClr>
                <a:srgbClr val="00B0F0"/>
              </a:buClr>
              <a:buSzPct val="85000"/>
              <a:buFont typeface="AppleSymbols" charset="0"/>
              <a:buChar char="⦿"/>
            </a:pPr>
            <a:r>
              <a:rPr lang="en-US" sz="2800" dirty="0" smtClean="0">
                <a:solidFill>
                  <a:schemeClr val="accent4">
                    <a:lumMod val="40000"/>
                    <a:lumOff val="60000"/>
                  </a:schemeClr>
                </a:solidFill>
              </a:rPr>
              <a:t>One of first efforts at TC track prediction using simple </a:t>
            </a:r>
            <a:r>
              <a:rPr lang="en-US" sz="2800" dirty="0" err="1" smtClean="0">
                <a:solidFill>
                  <a:schemeClr val="accent4">
                    <a:lumMod val="40000"/>
                    <a:lumOff val="60000"/>
                  </a:schemeClr>
                </a:solidFill>
              </a:rPr>
              <a:t>barotropic</a:t>
            </a:r>
            <a:r>
              <a:rPr lang="en-US" sz="2800" dirty="0" smtClean="0">
                <a:solidFill>
                  <a:schemeClr val="accent4">
                    <a:lumMod val="40000"/>
                    <a:lumOff val="60000"/>
                  </a:schemeClr>
                </a:solidFill>
              </a:rPr>
              <a:t> arguments</a:t>
            </a:r>
          </a:p>
        </p:txBody>
      </p:sp>
      <p:sp>
        <p:nvSpPr>
          <p:cNvPr id="8" name="TextBox 7"/>
          <p:cNvSpPr txBox="1"/>
          <p:nvPr/>
        </p:nvSpPr>
        <p:spPr>
          <a:xfrm>
            <a:off x="1238490" y="3169646"/>
            <a:ext cx="10504946" cy="954107"/>
          </a:xfrm>
          <a:prstGeom prst="rect">
            <a:avLst/>
          </a:prstGeom>
          <a:noFill/>
        </p:spPr>
        <p:txBody>
          <a:bodyPr wrap="square" rtlCol="0">
            <a:spAutoFit/>
          </a:bodyPr>
          <a:lstStyle/>
          <a:p>
            <a:pPr marL="457200"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Used hydrostatic arguments to show that the circulation must extend up to at least 10 km</a:t>
            </a:r>
          </a:p>
        </p:txBody>
      </p:sp>
      <p:sp>
        <p:nvSpPr>
          <p:cNvPr id="9" name="TextBox 8"/>
          <p:cNvSpPr txBox="1"/>
          <p:nvPr/>
        </p:nvSpPr>
        <p:spPr>
          <a:xfrm>
            <a:off x="1238490" y="4694045"/>
            <a:ext cx="10504946" cy="1815882"/>
          </a:xfrm>
          <a:prstGeom prst="rect">
            <a:avLst/>
          </a:prstGeom>
          <a:noFill/>
        </p:spPr>
        <p:txBody>
          <a:bodyPr wrap="square" rtlCol="0">
            <a:spAutoFit/>
          </a:bodyPr>
          <a:lstStyle/>
          <a:p>
            <a:pPr marL="457200" indent="-457200">
              <a:spcBef>
                <a:spcPts val="1200"/>
              </a:spcBef>
              <a:buClr>
                <a:srgbClr val="00B0F0"/>
              </a:buClr>
              <a:buSzPct val="85000"/>
              <a:buFont typeface="AppleSymbols" charset="0"/>
              <a:buChar char="⦿"/>
            </a:pPr>
            <a:r>
              <a:rPr lang="en-US" sz="2800" dirty="0" smtClean="0">
                <a:solidFill>
                  <a:schemeClr val="accent4">
                    <a:lumMod val="40000"/>
                    <a:lumOff val="60000"/>
                  </a:schemeClr>
                </a:solidFill>
              </a:rPr>
              <a:t>“I wanted to find an explanation why the hurricane has an eye.  I had in mind that there should be something which comes directly out of the hydrodynamic equations, which tells you that the influx into the hurricane in the outer part has got to stop somewhere.”</a:t>
            </a:r>
          </a:p>
        </p:txBody>
      </p:sp>
    </p:spTree>
    <p:extLst>
      <p:ext uri="{BB962C8B-B14F-4D97-AF65-F5344CB8AC3E}">
        <p14:creationId xmlns:p14="http://schemas.microsoft.com/office/powerpoint/2010/main" val="19918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36"/>
            <a:ext cx="10515600" cy="1325563"/>
          </a:xfrm>
        </p:spPr>
        <p:txBody>
          <a:bodyPr/>
          <a:lstStyle/>
          <a:p>
            <a:pPr algn="ctr"/>
            <a:r>
              <a:rPr lang="en-US" b="1" dirty="0" smtClean="0">
                <a:solidFill>
                  <a:srgbClr val="FFFF00"/>
                </a:solidFill>
              </a:rPr>
              <a:t>Introductory Thoughts on TC’s and PV</a:t>
            </a:r>
            <a:endParaRPr lang="en-US" b="1" dirty="0">
              <a:solidFill>
                <a:srgbClr val="FFFF00"/>
              </a:solidFill>
            </a:endParaRPr>
          </a:p>
        </p:txBody>
      </p:sp>
      <p:sp>
        <p:nvSpPr>
          <p:cNvPr id="3" name="TextBox 2"/>
          <p:cNvSpPr txBox="1"/>
          <p:nvPr/>
        </p:nvSpPr>
        <p:spPr>
          <a:xfrm>
            <a:off x="571500" y="1180216"/>
            <a:ext cx="11086735" cy="160043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err="1" smtClean="0"/>
              <a:t>Ooyama</a:t>
            </a:r>
            <a:r>
              <a:rPr lang="en-US" sz="3200" dirty="0" smtClean="0"/>
              <a:t> (1982) described a tropical cyclone as </a:t>
            </a:r>
            <a:r>
              <a:rPr lang="mr-IN" sz="3200" dirty="0" smtClean="0"/>
              <a:t>…</a:t>
            </a:r>
            <a:endParaRPr lang="en-US" sz="3200" dirty="0" smtClean="0"/>
          </a:p>
          <a:p>
            <a:pPr marL="1371600" lvl="2"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A mesoscale (~ 100 km) power plant</a:t>
            </a:r>
          </a:p>
          <a:p>
            <a:pPr marL="1371600" lvl="2"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With a synoptic scale (~ 1000 km) supportive system</a:t>
            </a:r>
          </a:p>
        </p:txBody>
      </p:sp>
      <p:sp>
        <p:nvSpPr>
          <p:cNvPr id="4" name="TextBox 3"/>
          <p:cNvSpPr txBox="1"/>
          <p:nvPr/>
        </p:nvSpPr>
        <p:spPr>
          <a:xfrm>
            <a:off x="571500" y="2874246"/>
            <a:ext cx="11086735"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TC track forecasting requires accurate modeling of the synoptic scale supportive system</a:t>
            </a:r>
          </a:p>
        </p:txBody>
      </p:sp>
      <p:sp>
        <p:nvSpPr>
          <p:cNvPr id="6" name="TextBox 5"/>
          <p:cNvSpPr txBox="1"/>
          <p:nvPr/>
        </p:nvSpPr>
        <p:spPr>
          <a:xfrm>
            <a:off x="571500" y="4045056"/>
            <a:ext cx="11086735"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TC intensity forecasting requires accurate modeling of the mesoscale power plant (more difficult)</a:t>
            </a:r>
          </a:p>
        </p:txBody>
      </p:sp>
    </p:spTree>
    <p:extLst>
      <p:ext uri="{BB962C8B-B14F-4D97-AF65-F5344CB8AC3E}">
        <p14:creationId xmlns:p14="http://schemas.microsoft.com/office/powerpoint/2010/main" val="193078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36"/>
            <a:ext cx="10515600" cy="1325563"/>
          </a:xfrm>
        </p:spPr>
        <p:txBody>
          <a:bodyPr/>
          <a:lstStyle/>
          <a:p>
            <a:pPr algn="ctr"/>
            <a:r>
              <a:rPr lang="en-US" b="1" dirty="0" smtClean="0">
                <a:solidFill>
                  <a:srgbClr val="FFFF00"/>
                </a:solidFill>
              </a:rPr>
              <a:t>Introductory Thoughts on TC’s and PV</a:t>
            </a:r>
            <a:endParaRPr lang="en-US" b="1" dirty="0">
              <a:solidFill>
                <a:srgbClr val="FFFF00"/>
              </a:solidFill>
            </a:endParaRPr>
          </a:p>
        </p:txBody>
      </p:sp>
      <p:sp>
        <p:nvSpPr>
          <p:cNvPr id="7" name="TextBox 6"/>
          <p:cNvSpPr txBox="1"/>
          <p:nvPr/>
        </p:nvSpPr>
        <p:spPr>
          <a:xfrm>
            <a:off x="914394" y="2797944"/>
            <a:ext cx="10505048" cy="2908489"/>
          </a:xfrm>
          <a:prstGeom prst="rect">
            <a:avLst/>
          </a:prstGeom>
          <a:noFill/>
        </p:spPr>
        <p:txBody>
          <a:bodyPr wrap="square" rtlCol="0">
            <a:spAutoFit/>
          </a:bodyPr>
          <a:lstStyle/>
          <a:p>
            <a:pPr marL="914400" lvl="1" indent="-457200">
              <a:spcBef>
                <a:spcPts val="600"/>
              </a:spcBef>
              <a:buClr>
                <a:srgbClr val="00B0F0"/>
              </a:buClr>
              <a:buSzPct val="85000"/>
              <a:buFont typeface="AppleSymbols" charset="0"/>
              <a:buChar char="⦿"/>
            </a:pPr>
            <a:r>
              <a:rPr lang="en-US" sz="2800" dirty="0">
                <a:solidFill>
                  <a:schemeClr val="accent4">
                    <a:lumMod val="40000"/>
                    <a:lumOff val="60000"/>
                  </a:schemeClr>
                </a:solidFill>
              </a:rPr>
              <a:t>B</a:t>
            </a:r>
            <a:r>
              <a:rPr lang="en-US" sz="2800" dirty="0" smtClean="0">
                <a:solidFill>
                  <a:schemeClr val="accent4">
                    <a:lumMod val="40000"/>
                    <a:lumOff val="60000"/>
                  </a:schemeClr>
                </a:solidFill>
              </a:rPr>
              <a:t>alanced wind and mass fields are invertible from the PV field</a:t>
            </a:r>
          </a:p>
          <a:p>
            <a:pPr marL="914400" lvl="1"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The PV is far from being materially conserved</a:t>
            </a:r>
          </a:p>
          <a:p>
            <a:pPr marL="914400" lvl="1" indent="-457200">
              <a:spcBef>
                <a:spcPts val="600"/>
              </a:spcBef>
              <a:buClr>
                <a:srgbClr val="00B0F0"/>
              </a:buClr>
              <a:buSzPct val="85000"/>
              <a:buFont typeface="AppleSymbols" charset="0"/>
              <a:buChar char="⦿"/>
            </a:pPr>
            <a:r>
              <a:rPr lang="en-US" sz="2800" dirty="0">
                <a:solidFill>
                  <a:schemeClr val="accent4">
                    <a:lumMod val="40000"/>
                    <a:lumOff val="60000"/>
                  </a:schemeClr>
                </a:solidFill>
              </a:rPr>
              <a:t>F</a:t>
            </a:r>
            <a:r>
              <a:rPr lang="en-US" sz="2800" dirty="0" smtClean="0">
                <a:solidFill>
                  <a:schemeClr val="accent4">
                    <a:lumMod val="40000"/>
                    <a:lumOff val="60000"/>
                  </a:schemeClr>
                </a:solidFill>
              </a:rPr>
              <a:t>rictional effects are confined primarily to a shallow boundary layer</a:t>
            </a:r>
          </a:p>
          <a:p>
            <a:pPr marL="914400" lvl="1" indent="-457200">
              <a:spcBef>
                <a:spcPts val="600"/>
              </a:spcBef>
              <a:buClr>
                <a:srgbClr val="00B0F0"/>
              </a:buClr>
              <a:buSzPct val="85000"/>
              <a:buFont typeface="AppleSymbols" charset="0"/>
              <a:buChar char="⦿"/>
            </a:pPr>
            <a:r>
              <a:rPr lang="en-US" sz="2800" dirty="0">
                <a:solidFill>
                  <a:schemeClr val="accent4">
                    <a:lumMod val="40000"/>
                    <a:lumOff val="60000"/>
                  </a:schemeClr>
                </a:solidFill>
              </a:rPr>
              <a:t>T</a:t>
            </a:r>
            <a:r>
              <a:rPr lang="en-US" sz="2800" dirty="0" smtClean="0">
                <a:solidFill>
                  <a:schemeClr val="accent4">
                    <a:lumMod val="40000"/>
                    <a:lumOff val="60000"/>
                  </a:schemeClr>
                </a:solidFill>
              </a:rPr>
              <a:t>he evolution of PV above that layer is determined by advection and </a:t>
            </a:r>
            <a:r>
              <a:rPr lang="en-US" sz="2800" dirty="0" err="1" smtClean="0">
                <a:solidFill>
                  <a:schemeClr val="accent4">
                    <a:lumMod val="40000"/>
                    <a:lumOff val="60000"/>
                  </a:schemeClr>
                </a:solidFill>
              </a:rPr>
              <a:t>diabatic</a:t>
            </a:r>
            <a:r>
              <a:rPr lang="en-US" sz="2800" dirty="0" smtClean="0">
                <a:solidFill>
                  <a:schemeClr val="accent4">
                    <a:lumMod val="40000"/>
                    <a:lumOff val="60000"/>
                  </a:schemeClr>
                </a:solidFill>
              </a:rPr>
              <a:t> effects</a:t>
            </a:r>
          </a:p>
        </p:txBody>
      </p:sp>
      <p:sp>
        <p:nvSpPr>
          <p:cNvPr id="6" name="TextBox 5"/>
          <p:cNvSpPr txBox="1"/>
          <p:nvPr/>
        </p:nvSpPr>
        <p:spPr>
          <a:xfrm>
            <a:off x="573414" y="1169675"/>
            <a:ext cx="11086735"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Useful idealization:</a:t>
            </a:r>
          </a:p>
        </p:txBody>
      </p:sp>
      <p:sp>
        <p:nvSpPr>
          <p:cNvPr id="4" name="TextBox 3"/>
          <p:cNvSpPr txBox="1"/>
          <p:nvPr/>
        </p:nvSpPr>
        <p:spPr>
          <a:xfrm>
            <a:off x="1300246" y="1983809"/>
            <a:ext cx="9733344" cy="584775"/>
          </a:xfrm>
          <a:prstGeom prst="rect">
            <a:avLst/>
          </a:prstGeom>
          <a:solidFill>
            <a:schemeClr val="tx1"/>
          </a:solidFill>
          <a:ln w="31750">
            <a:solidFill>
              <a:srgbClr val="C00000"/>
            </a:solidFill>
          </a:ln>
        </p:spPr>
        <p:txBody>
          <a:bodyPr wrap="square" rtlCol="0">
            <a:spAutoFit/>
          </a:bodyPr>
          <a:lstStyle/>
          <a:p>
            <a:pPr marL="457200" marR="0" lvl="0" indent="-457200" algn="ctr" defTabSz="914400" eaLnBrk="1" fontAlgn="auto" latinLnBrk="0" hangingPunct="1">
              <a:lnSpc>
                <a:spcPct val="100000"/>
              </a:lnSpc>
              <a:spcBef>
                <a:spcPts val="1200"/>
              </a:spcBef>
              <a:spcAft>
                <a:spcPts val="0"/>
              </a:spcAft>
              <a:buClr>
                <a:schemeClr val="accent4"/>
              </a:buClr>
              <a:buSzTx/>
              <a:buFont typeface="AppleSymbols" charset="0"/>
              <a:buNone/>
              <a:tabLst/>
              <a:defRPr/>
            </a:pPr>
            <a:r>
              <a:rPr lang="en-US" sz="3200" dirty="0" smtClean="0">
                <a:solidFill>
                  <a:schemeClr val="bg1"/>
                </a:solidFill>
              </a:rPr>
              <a:t>The TC vortex is essentially a balanced, PV phenomenon</a:t>
            </a:r>
            <a:endParaRPr lang="en-US" sz="3200" dirty="0">
              <a:solidFill>
                <a:schemeClr val="bg1"/>
              </a:solidFill>
            </a:endParaRPr>
          </a:p>
        </p:txBody>
      </p:sp>
    </p:spTree>
    <p:extLst>
      <p:ext uri="{BB962C8B-B14F-4D97-AF65-F5344CB8AC3E}">
        <p14:creationId xmlns:p14="http://schemas.microsoft.com/office/powerpoint/2010/main" val="207867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48640" y="16789"/>
            <a:ext cx="111115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4"/>
                </a:solidFill>
              </a:rPr>
              <a:t>Foundational Quantities </a:t>
            </a:r>
            <a:r>
              <a:rPr lang="en-US" b="1" smtClean="0">
                <a:solidFill>
                  <a:schemeClr val="accent4"/>
                </a:solidFill>
              </a:rPr>
              <a:t>for Understanding PV:</a:t>
            </a:r>
            <a:endParaRPr lang="en-US" b="1" dirty="0">
              <a:solidFill>
                <a:schemeClr val="accent4"/>
              </a:solidFill>
            </a:endParaRPr>
          </a:p>
        </p:txBody>
      </p:sp>
      <p:sp>
        <p:nvSpPr>
          <p:cNvPr id="12" name="TextBox 11"/>
          <p:cNvSpPr txBox="1"/>
          <p:nvPr/>
        </p:nvSpPr>
        <p:spPr>
          <a:xfrm>
            <a:off x="573414" y="1104361"/>
            <a:ext cx="3356329"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Vector velocity:</a:t>
            </a:r>
          </a:p>
        </p:txBody>
      </p:sp>
      <p:sp>
        <p:nvSpPr>
          <p:cNvPr id="13" name="TextBox 12"/>
          <p:cNvSpPr txBox="1"/>
          <p:nvPr/>
        </p:nvSpPr>
        <p:spPr>
          <a:xfrm>
            <a:off x="573415" y="1787054"/>
            <a:ext cx="2387500"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Relative vorticity:</a:t>
            </a:r>
          </a:p>
        </p:txBody>
      </p:sp>
      <p:sp>
        <p:nvSpPr>
          <p:cNvPr id="14" name="TextBox 13"/>
          <p:cNvSpPr txBox="1"/>
          <p:nvPr/>
        </p:nvSpPr>
        <p:spPr>
          <a:xfrm>
            <a:off x="573414" y="3424621"/>
            <a:ext cx="3715557"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Absolute vorticity:</a:t>
            </a:r>
          </a:p>
        </p:txBody>
      </p:sp>
      <p:sp>
        <p:nvSpPr>
          <p:cNvPr id="15" name="TextBox 14"/>
          <p:cNvSpPr txBox="1"/>
          <p:nvPr/>
        </p:nvSpPr>
        <p:spPr>
          <a:xfrm>
            <a:off x="573413" y="4168452"/>
            <a:ext cx="2942673" cy="1077218"/>
          </a:xfrm>
          <a:prstGeom prst="rect">
            <a:avLst/>
          </a:prstGeom>
          <a:noFill/>
          <a:ln w="31750">
            <a:noFill/>
          </a:ln>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Potential temperature:</a:t>
            </a:r>
          </a:p>
        </p:txBody>
      </p:sp>
      <p:sp>
        <p:nvSpPr>
          <p:cNvPr id="16" name="TextBox 15"/>
          <p:cNvSpPr txBox="1"/>
          <p:nvPr/>
        </p:nvSpPr>
        <p:spPr>
          <a:xfrm>
            <a:off x="573414" y="5583131"/>
            <a:ext cx="2230836"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First Law:</a:t>
            </a:r>
          </a:p>
        </p:txBody>
      </p:sp>
      <p:pic>
        <p:nvPicPr>
          <p:cNvPr id="19" name="Picture 18"/>
          <p:cNvPicPr>
            <a:picLocks noChangeAspect="1"/>
          </p:cNvPicPr>
          <p:nvPr/>
        </p:nvPicPr>
        <p:blipFill>
          <a:blip r:embed="rId2"/>
          <a:stretch>
            <a:fillRect/>
          </a:stretch>
        </p:blipFill>
        <p:spPr>
          <a:xfrm>
            <a:off x="3907971" y="1133176"/>
            <a:ext cx="3130550" cy="604520"/>
          </a:xfrm>
          <a:prstGeom prst="rect">
            <a:avLst/>
          </a:prstGeom>
          <a:ln w="31750">
            <a:solidFill>
              <a:schemeClr val="bg1"/>
            </a:solidFill>
          </a:ln>
        </p:spPr>
      </p:pic>
      <p:pic>
        <p:nvPicPr>
          <p:cNvPr id="20" name="Picture 19"/>
          <p:cNvPicPr>
            <a:picLocks noChangeAspect="1"/>
          </p:cNvPicPr>
          <p:nvPr/>
        </p:nvPicPr>
        <p:blipFill>
          <a:blip r:embed="rId3"/>
          <a:stretch>
            <a:fillRect/>
          </a:stretch>
        </p:blipFill>
        <p:spPr>
          <a:xfrm>
            <a:off x="2804249" y="1871422"/>
            <a:ext cx="9039352" cy="1425194"/>
          </a:xfrm>
          <a:prstGeom prst="rect">
            <a:avLst/>
          </a:prstGeom>
          <a:ln w="31750">
            <a:solidFill>
              <a:schemeClr val="bg1"/>
            </a:solidFill>
          </a:ln>
        </p:spPr>
      </p:pic>
      <p:pic>
        <p:nvPicPr>
          <p:cNvPr id="21" name="Picture 20"/>
          <p:cNvPicPr>
            <a:picLocks noChangeAspect="1"/>
          </p:cNvPicPr>
          <p:nvPr/>
        </p:nvPicPr>
        <p:blipFill>
          <a:blip r:embed="rId4"/>
          <a:stretch>
            <a:fillRect/>
          </a:stretch>
        </p:blipFill>
        <p:spPr>
          <a:xfrm>
            <a:off x="4375159" y="3438326"/>
            <a:ext cx="3702685" cy="604520"/>
          </a:xfrm>
          <a:prstGeom prst="rect">
            <a:avLst/>
          </a:prstGeom>
          <a:ln w="31750">
            <a:solidFill>
              <a:srgbClr val="C00000"/>
            </a:solidFill>
          </a:ln>
        </p:spPr>
      </p:pic>
      <p:pic>
        <p:nvPicPr>
          <p:cNvPr id="22" name="Picture 21"/>
          <p:cNvPicPr>
            <a:picLocks noChangeAspect="1"/>
          </p:cNvPicPr>
          <p:nvPr/>
        </p:nvPicPr>
        <p:blipFill>
          <a:blip r:embed="rId5"/>
          <a:stretch>
            <a:fillRect/>
          </a:stretch>
        </p:blipFill>
        <p:spPr>
          <a:xfrm>
            <a:off x="3638558" y="4188483"/>
            <a:ext cx="2364105" cy="1090295"/>
          </a:xfrm>
          <a:prstGeom prst="rect">
            <a:avLst/>
          </a:prstGeom>
          <a:ln w="31750">
            <a:solidFill>
              <a:schemeClr val="bg1"/>
            </a:solidFill>
          </a:ln>
        </p:spPr>
      </p:pic>
      <p:sp>
        <p:nvSpPr>
          <p:cNvPr id="23" name="TextBox 22"/>
          <p:cNvSpPr txBox="1"/>
          <p:nvPr/>
        </p:nvSpPr>
        <p:spPr>
          <a:xfrm>
            <a:off x="6226501" y="4469733"/>
            <a:ext cx="1251365" cy="523220"/>
          </a:xfrm>
          <a:prstGeom prst="rect">
            <a:avLst/>
          </a:prstGeom>
          <a:noFill/>
        </p:spPr>
        <p:txBody>
          <a:bodyPr wrap="square" rtlCol="0">
            <a:spAutoFit/>
          </a:bodyPr>
          <a:lstStyle/>
          <a:p>
            <a:r>
              <a:rPr lang="en-US" sz="2800" dirty="0" smtClean="0"/>
              <a:t>where</a:t>
            </a:r>
            <a:endParaRPr lang="en-US" sz="2800" dirty="0"/>
          </a:p>
        </p:txBody>
      </p:sp>
      <p:pic>
        <p:nvPicPr>
          <p:cNvPr id="24" name="Picture 23"/>
          <p:cNvPicPr>
            <a:picLocks noChangeAspect="1"/>
          </p:cNvPicPr>
          <p:nvPr/>
        </p:nvPicPr>
        <p:blipFill>
          <a:blip r:embed="rId6"/>
          <a:stretch>
            <a:fillRect/>
          </a:stretch>
        </p:blipFill>
        <p:spPr>
          <a:xfrm>
            <a:off x="7580086" y="4252939"/>
            <a:ext cx="2936240" cy="971550"/>
          </a:xfrm>
          <a:prstGeom prst="rect">
            <a:avLst/>
          </a:prstGeom>
          <a:ln w="31750">
            <a:solidFill>
              <a:schemeClr val="bg1"/>
            </a:solidFill>
          </a:ln>
        </p:spPr>
      </p:pic>
      <p:pic>
        <p:nvPicPr>
          <p:cNvPr id="25" name="Picture 24"/>
          <p:cNvPicPr>
            <a:picLocks noChangeAspect="1"/>
          </p:cNvPicPr>
          <p:nvPr/>
        </p:nvPicPr>
        <p:blipFill>
          <a:blip r:embed="rId7"/>
          <a:stretch>
            <a:fillRect/>
          </a:stretch>
        </p:blipFill>
        <p:spPr>
          <a:xfrm>
            <a:off x="2943729" y="5430727"/>
            <a:ext cx="2968625" cy="1014730"/>
          </a:xfrm>
          <a:prstGeom prst="rect">
            <a:avLst/>
          </a:prstGeom>
          <a:ln w="31750">
            <a:solidFill>
              <a:srgbClr val="C00000"/>
            </a:solidFill>
          </a:ln>
        </p:spPr>
      </p:pic>
      <p:pic>
        <p:nvPicPr>
          <p:cNvPr id="26" name="Picture 25"/>
          <p:cNvPicPr>
            <a:picLocks noChangeAspect="1"/>
          </p:cNvPicPr>
          <p:nvPr/>
        </p:nvPicPr>
        <p:blipFill>
          <a:blip r:embed="rId8"/>
          <a:stretch>
            <a:fillRect/>
          </a:stretch>
        </p:blipFill>
        <p:spPr>
          <a:xfrm>
            <a:off x="9475640" y="5430727"/>
            <a:ext cx="1511300" cy="1003935"/>
          </a:xfrm>
          <a:prstGeom prst="rect">
            <a:avLst/>
          </a:prstGeom>
          <a:ln w="31750">
            <a:solidFill>
              <a:srgbClr val="C00000"/>
            </a:solidFill>
          </a:ln>
        </p:spPr>
      </p:pic>
      <p:sp>
        <p:nvSpPr>
          <p:cNvPr id="30" name="TextBox 29"/>
          <p:cNvSpPr txBox="1"/>
          <p:nvPr/>
        </p:nvSpPr>
        <p:spPr>
          <a:xfrm>
            <a:off x="6158824" y="5520451"/>
            <a:ext cx="2843663" cy="523220"/>
          </a:xfrm>
          <a:prstGeom prst="rect">
            <a:avLst/>
          </a:prstGeom>
          <a:noFill/>
        </p:spPr>
        <p:txBody>
          <a:bodyPr wrap="square" rtlCol="0">
            <a:spAutoFit/>
          </a:bodyPr>
          <a:lstStyle/>
          <a:p>
            <a:pPr algn="ctr"/>
            <a:r>
              <a:rPr lang="en-US" sz="2800" dirty="0" smtClean="0"/>
              <a:t>for adiabatic flow</a:t>
            </a:r>
            <a:endParaRPr lang="en-US" sz="2800" dirty="0"/>
          </a:p>
        </p:txBody>
      </p:sp>
      <p:sp>
        <p:nvSpPr>
          <p:cNvPr id="31" name="Right Arrow 30"/>
          <p:cNvSpPr/>
          <p:nvPr/>
        </p:nvSpPr>
        <p:spPr>
          <a:xfrm>
            <a:off x="6124251" y="5884875"/>
            <a:ext cx="3139492" cy="375138"/>
          </a:xfrm>
          <a:prstGeom prst="rightArrow">
            <a:avLst>
              <a:gd name="adj1" fmla="val 47241"/>
              <a:gd name="adj2" fmla="val 69094"/>
            </a:avLst>
          </a:prstGeom>
          <a:solidFill>
            <a:schemeClr val="tx1">
              <a:lumMod val="85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686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3" grpId="1"/>
      <p:bldP spid="30" grpId="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48640" y="167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4"/>
                </a:solidFill>
              </a:rPr>
              <a:t>Potential Vorticity (PV):</a:t>
            </a:r>
            <a:endParaRPr lang="en-US" b="1" dirty="0">
              <a:solidFill>
                <a:schemeClr val="accent4"/>
              </a:solidFill>
            </a:endParaRPr>
          </a:p>
        </p:txBody>
      </p:sp>
      <p:sp>
        <p:nvSpPr>
          <p:cNvPr id="12" name="TextBox 11"/>
          <p:cNvSpPr txBox="1"/>
          <p:nvPr/>
        </p:nvSpPr>
        <p:spPr>
          <a:xfrm>
            <a:off x="573413" y="1374586"/>
            <a:ext cx="2511309"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Definition:</a:t>
            </a:r>
          </a:p>
        </p:txBody>
      </p:sp>
      <p:sp>
        <p:nvSpPr>
          <p:cNvPr id="13" name="TextBox 12"/>
          <p:cNvSpPr txBox="1"/>
          <p:nvPr/>
        </p:nvSpPr>
        <p:spPr>
          <a:xfrm>
            <a:off x="573414" y="3201935"/>
            <a:ext cx="11313786" cy="160043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Creative concept:</a:t>
            </a:r>
          </a:p>
          <a:p>
            <a:pPr marL="914400" lvl="1"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PV considers only the part of the absolute vorticity  </a:t>
            </a:r>
            <a:r>
              <a:rPr lang="en-US" sz="2800" b="1" dirty="0" smtClean="0">
                <a:solidFill>
                  <a:schemeClr val="accent4">
                    <a:lumMod val="40000"/>
                    <a:lumOff val="60000"/>
                  </a:schemeClr>
                </a:solidFill>
              </a:rPr>
              <a:t>⏊</a:t>
            </a:r>
            <a:r>
              <a:rPr lang="en-US" sz="2800" dirty="0" smtClean="0">
                <a:solidFill>
                  <a:schemeClr val="accent4">
                    <a:lumMod val="40000"/>
                    <a:lumOff val="60000"/>
                  </a:schemeClr>
                </a:solidFill>
              </a:rPr>
              <a:t>  to    -surfaces</a:t>
            </a:r>
          </a:p>
          <a:p>
            <a:pPr marL="914400" lvl="1"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PV ignores the part of the absolute vorticity parallel to    -surfaces</a:t>
            </a:r>
          </a:p>
        </p:txBody>
      </p:sp>
      <p:sp>
        <p:nvSpPr>
          <p:cNvPr id="14" name="TextBox 13"/>
          <p:cNvSpPr txBox="1"/>
          <p:nvPr/>
        </p:nvSpPr>
        <p:spPr>
          <a:xfrm>
            <a:off x="573414" y="5042662"/>
            <a:ext cx="11086735"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Standard units:</a:t>
            </a:r>
          </a:p>
        </p:txBody>
      </p:sp>
      <p:pic>
        <p:nvPicPr>
          <p:cNvPr id="2" name="Picture 1"/>
          <p:cNvPicPr>
            <a:picLocks noChangeAspect="1"/>
          </p:cNvPicPr>
          <p:nvPr/>
        </p:nvPicPr>
        <p:blipFill>
          <a:blip r:embed="rId2"/>
          <a:stretch>
            <a:fillRect/>
          </a:stretch>
        </p:blipFill>
        <p:spPr>
          <a:xfrm>
            <a:off x="3198036" y="1156156"/>
            <a:ext cx="4458335" cy="1176655"/>
          </a:xfrm>
          <a:prstGeom prst="rect">
            <a:avLst/>
          </a:prstGeom>
          <a:ln w="31750">
            <a:solidFill>
              <a:srgbClr val="C00000"/>
            </a:solidFill>
          </a:ln>
        </p:spPr>
      </p:pic>
      <p:pic>
        <p:nvPicPr>
          <p:cNvPr id="5" name="Picture 4"/>
          <p:cNvPicPr>
            <a:picLocks noChangeAspect="1"/>
          </p:cNvPicPr>
          <p:nvPr/>
        </p:nvPicPr>
        <p:blipFill>
          <a:blip r:embed="rId3"/>
          <a:stretch>
            <a:fillRect/>
          </a:stretch>
        </p:blipFill>
        <p:spPr>
          <a:xfrm>
            <a:off x="9977837" y="3898755"/>
            <a:ext cx="190500" cy="266700"/>
          </a:xfrm>
          <a:prstGeom prst="rect">
            <a:avLst/>
          </a:prstGeom>
        </p:spPr>
      </p:pic>
      <p:pic>
        <p:nvPicPr>
          <p:cNvPr id="6" name="Picture 5"/>
          <p:cNvPicPr>
            <a:picLocks noChangeAspect="1"/>
          </p:cNvPicPr>
          <p:nvPr/>
        </p:nvPicPr>
        <p:blipFill>
          <a:blip r:embed="rId4"/>
          <a:stretch>
            <a:fillRect/>
          </a:stretch>
        </p:blipFill>
        <p:spPr>
          <a:xfrm>
            <a:off x="3977165" y="5149013"/>
            <a:ext cx="2298700" cy="406400"/>
          </a:xfrm>
          <a:prstGeom prst="rect">
            <a:avLst/>
          </a:prstGeom>
        </p:spPr>
      </p:pic>
      <p:pic>
        <p:nvPicPr>
          <p:cNvPr id="7" name="Picture 6"/>
          <p:cNvPicPr>
            <a:picLocks noChangeAspect="1"/>
          </p:cNvPicPr>
          <p:nvPr/>
        </p:nvPicPr>
        <p:blipFill>
          <a:blip r:embed="rId5"/>
          <a:stretch>
            <a:fillRect/>
          </a:stretch>
        </p:blipFill>
        <p:spPr>
          <a:xfrm>
            <a:off x="3977165" y="5733788"/>
            <a:ext cx="4792980" cy="572135"/>
          </a:xfrm>
          <a:prstGeom prst="rect">
            <a:avLst/>
          </a:prstGeom>
          <a:ln w="31750">
            <a:solidFill>
              <a:schemeClr val="bg1"/>
            </a:solidFill>
          </a:ln>
        </p:spPr>
      </p:pic>
      <p:pic>
        <p:nvPicPr>
          <p:cNvPr id="16" name="Picture 15"/>
          <p:cNvPicPr>
            <a:picLocks noChangeAspect="1"/>
          </p:cNvPicPr>
          <p:nvPr/>
        </p:nvPicPr>
        <p:blipFill>
          <a:blip r:embed="rId3"/>
          <a:stretch>
            <a:fillRect/>
          </a:stretch>
        </p:blipFill>
        <p:spPr>
          <a:xfrm>
            <a:off x="9524310" y="4396071"/>
            <a:ext cx="190500" cy="266700"/>
          </a:xfrm>
          <a:prstGeom prst="rect">
            <a:avLst/>
          </a:prstGeom>
        </p:spPr>
      </p:pic>
      <p:sp>
        <p:nvSpPr>
          <p:cNvPr id="17" name="TextBox 16"/>
          <p:cNvSpPr txBox="1"/>
          <p:nvPr/>
        </p:nvSpPr>
        <p:spPr>
          <a:xfrm>
            <a:off x="573413" y="2513545"/>
            <a:ext cx="9903628"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Note that PV is a scalar!</a:t>
            </a:r>
          </a:p>
        </p:txBody>
      </p:sp>
    </p:spTree>
    <p:extLst>
      <p:ext uri="{BB962C8B-B14F-4D97-AF65-F5344CB8AC3E}">
        <p14:creationId xmlns:p14="http://schemas.microsoft.com/office/powerpoint/2010/main" val="133325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48640" y="167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4"/>
                </a:solidFill>
              </a:rPr>
              <a:t>Conservation of PV:</a:t>
            </a:r>
            <a:endParaRPr lang="en-US" b="1" dirty="0">
              <a:solidFill>
                <a:schemeClr val="accent4"/>
              </a:solidFill>
            </a:endParaRPr>
          </a:p>
        </p:txBody>
      </p:sp>
      <p:sp>
        <p:nvSpPr>
          <p:cNvPr id="13" name="TextBox 12"/>
          <p:cNvSpPr txBox="1"/>
          <p:nvPr/>
        </p:nvSpPr>
        <p:spPr>
          <a:xfrm>
            <a:off x="573414" y="1417202"/>
            <a:ext cx="5452813"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For inviscid, adiabatic flows:</a:t>
            </a:r>
          </a:p>
        </p:txBody>
      </p:sp>
      <p:pic>
        <p:nvPicPr>
          <p:cNvPr id="8" name="Picture 7"/>
          <p:cNvPicPr>
            <a:picLocks noChangeAspect="1"/>
          </p:cNvPicPr>
          <p:nvPr/>
        </p:nvPicPr>
        <p:blipFill>
          <a:blip r:embed="rId2"/>
          <a:stretch>
            <a:fillRect/>
          </a:stretch>
        </p:blipFill>
        <p:spPr>
          <a:xfrm>
            <a:off x="6230307" y="1270925"/>
            <a:ext cx="1619250" cy="960755"/>
          </a:xfrm>
          <a:prstGeom prst="rect">
            <a:avLst/>
          </a:prstGeom>
          <a:ln w="31750">
            <a:solidFill>
              <a:srgbClr val="C00000"/>
            </a:solidFill>
          </a:ln>
        </p:spPr>
      </p:pic>
      <p:sp>
        <p:nvSpPr>
          <p:cNvPr id="17" name="TextBox 16"/>
          <p:cNvSpPr txBox="1"/>
          <p:nvPr/>
        </p:nvSpPr>
        <p:spPr>
          <a:xfrm>
            <a:off x="573414" y="3861112"/>
            <a:ext cx="3668080"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For inviscid flows:</a:t>
            </a:r>
          </a:p>
        </p:txBody>
      </p:sp>
      <p:pic>
        <p:nvPicPr>
          <p:cNvPr id="4" name="Picture 3"/>
          <p:cNvPicPr>
            <a:picLocks noChangeAspect="1"/>
          </p:cNvPicPr>
          <p:nvPr/>
        </p:nvPicPr>
        <p:blipFill>
          <a:blip r:embed="rId3"/>
          <a:stretch>
            <a:fillRect/>
          </a:stretch>
        </p:blipFill>
        <p:spPr>
          <a:xfrm>
            <a:off x="4492349" y="3622451"/>
            <a:ext cx="4674235" cy="1090295"/>
          </a:xfrm>
          <a:prstGeom prst="rect">
            <a:avLst/>
          </a:prstGeom>
          <a:ln w="31750">
            <a:solidFill>
              <a:srgbClr val="C00000"/>
            </a:solidFill>
          </a:ln>
        </p:spPr>
      </p:pic>
      <p:sp>
        <p:nvSpPr>
          <p:cNvPr id="18" name="TextBox 17"/>
          <p:cNvSpPr txBox="1"/>
          <p:nvPr/>
        </p:nvSpPr>
        <p:spPr>
          <a:xfrm>
            <a:off x="1055087" y="2317808"/>
            <a:ext cx="10505048" cy="954107"/>
          </a:xfrm>
          <a:prstGeom prst="rect">
            <a:avLst/>
          </a:prstGeom>
          <a:noFill/>
        </p:spPr>
        <p:txBody>
          <a:bodyPr wrap="square" rtlCol="0">
            <a:spAutoFit/>
          </a:bodyPr>
          <a:lstStyle/>
          <a:p>
            <a:pPr marL="914400" lvl="1"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For example:   synoptic scale mid-latitude flows above the boundary layer</a:t>
            </a:r>
          </a:p>
        </p:txBody>
      </p:sp>
      <p:sp>
        <p:nvSpPr>
          <p:cNvPr id="19" name="TextBox 18"/>
          <p:cNvSpPr txBox="1"/>
          <p:nvPr/>
        </p:nvSpPr>
        <p:spPr>
          <a:xfrm>
            <a:off x="1055087" y="4824889"/>
            <a:ext cx="10505048" cy="954107"/>
          </a:xfrm>
          <a:prstGeom prst="rect">
            <a:avLst/>
          </a:prstGeom>
          <a:noFill/>
        </p:spPr>
        <p:txBody>
          <a:bodyPr wrap="square" rtlCol="0">
            <a:spAutoFit/>
          </a:bodyPr>
          <a:lstStyle/>
          <a:p>
            <a:pPr marL="914400" lvl="1"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For example:   hurricanes, the ITCZ, and the MJO above the boundary layer</a:t>
            </a:r>
          </a:p>
        </p:txBody>
      </p:sp>
    </p:spTree>
    <p:extLst>
      <p:ext uri="{BB962C8B-B14F-4D97-AF65-F5344CB8AC3E}">
        <p14:creationId xmlns:p14="http://schemas.microsoft.com/office/powerpoint/2010/main" val="180249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789"/>
            <a:ext cx="10515600" cy="1325563"/>
          </a:xfrm>
          <a:ln>
            <a:noFill/>
          </a:ln>
        </p:spPr>
        <p:txBody>
          <a:bodyPr/>
          <a:lstStyle/>
          <a:p>
            <a:pPr algn="ctr"/>
            <a:r>
              <a:rPr lang="en-US" b="1" dirty="0" smtClean="0">
                <a:solidFill>
                  <a:srgbClr val="FFFF00"/>
                </a:solidFill>
              </a:rPr>
              <a:t>Bernhard </a:t>
            </a:r>
            <a:r>
              <a:rPr lang="en-US" b="1" dirty="0" err="1" smtClean="0">
                <a:solidFill>
                  <a:srgbClr val="FFFF00"/>
                </a:solidFill>
              </a:rPr>
              <a:t>Haurwitz</a:t>
            </a:r>
            <a:r>
              <a:rPr lang="en-US" b="1" dirty="0">
                <a:solidFill>
                  <a:srgbClr val="FFFF00"/>
                </a:solidFill>
              </a:rPr>
              <a:t> </a:t>
            </a:r>
            <a:r>
              <a:rPr lang="en-US" b="1" dirty="0" smtClean="0">
                <a:solidFill>
                  <a:srgbClr val="FFFF00"/>
                </a:solidFill>
              </a:rPr>
              <a:t>(1905 </a:t>
            </a:r>
            <a:r>
              <a:rPr lang="mr-IN" b="1" dirty="0" smtClean="0">
                <a:solidFill>
                  <a:srgbClr val="FFFF00"/>
                </a:solidFill>
              </a:rPr>
              <a:t>–</a:t>
            </a:r>
            <a:r>
              <a:rPr lang="en-US" b="1" dirty="0" smtClean="0">
                <a:solidFill>
                  <a:srgbClr val="FFFF00"/>
                </a:solidFill>
              </a:rPr>
              <a:t> 1986)</a:t>
            </a:r>
            <a:endParaRPr lang="en-US" b="1" dirty="0">
              <a:solidFill>
                <a:srgbClr val="FFFF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52216"/>
            <a:ext cx="3873989" cy="4900596"/>
          </a:xfrm>
          <a:prstGeom prst="rect">
            <a:avLst/>
          </a:prstGeom>
          <a:ln w="31750">
            <a:solidFill>
              <a:srgbClr val="C00000"/>
            </a:solidFill>
          </a:ln>
          <a:effectLst/>
        </p:spPr>
      </p:pic>
      <p:sp>
        <p:nvSpPr>
          <p:cNvPr id="4" name="TextBox 3"/>
          <p:cNvSpPr txBox="1"/>
          <p:nvPr/>
        </p:nvSpPr>
        <p:spPr>
          <a:xfrm>
            <a:off x="-21265" y="6332220"/>
            <a:ext cx="4789713" cy="369332"/>
          </a:xfrm>
          <a:prstGeom prst="rect">
            <a:avLst/>
          </a:prstGeom>
          <a:noFill/>
        </p:spPr>
        <p:txBody>
          <a:bodyPr wrap="square" rtlCol="0">
            <a:spAutoFit/>
          </a:bodyPr>
          <a:lstStyle/>
          <a:p>
            <a:pPr algn="ctr"/>
            <a:r>
              <a:rPr lang="en-US" dirty="0" smtClean="0">
                <a:solidFill>
                  <a:schemeClr val="accent5">
                    <a:lumMod val="40000"/>
                    <a:lumOff val="60000"/>
                  </a:schemeClr>
                </a:solidFill>
              </a:rPr>
              <a:t>(from AIP Physics History Network website)</a:t>
            </a:r>
            <a:endParaRPr lang="en-US" dirty="0">
              <a:solidFill>
                <a:schemeClr val="accent5">
                  <a:lumMod val="40000"/>
                  <a:lumOff val="60000"/>
                </a:schemeClr>
              </a:solidFill>
            </a:endParaRPr>
          </a:p>
        </p:txBody>
      </p:sp>
      <p:sp>
        <p:nvSpPr>
          <p:cNvPr id="5" name="TextBox 4"/>
          <p:cNvSpPr txBox="1"/>
          <p:nvPr/>
        </p:nvSpPr>
        <p:spPr>
          <a:xfrm>
            <a:off x="4511033" y="1159432"/>
            <a:ext cx="7653962" cy="5409173"/>
          </a:xfrm>
          <a:prstGeom prst="rect">
            <a:avLst/>
          </a:prstGeom>
          <a:noFill/>
          <a:effectLst/>
        </p:spPr>
        <p:txBody>
          <a:bodyPr wrap="square" rtlCol="0">
            <a:spAutoFit/>
          </a:bodyPr>
          <a:lstStyle/>
          <a:p>
            <a:pPr marL="457200" indent="-457200">
              <a:spcBef>
                <a:spcPts val="300"/>
              </a:spcBef>
              <a:buClr>
                <a:schemeClr val="accent4"/>
              </a:buClr>
              <a:buSzPct val="85000"/>
              <a:buFont typeface="AppleSymbols" charset="0"/>
              <a:buChar char="⦿"/>
              <a:tabLst>
                <a:tab pos="1476375" algn="l"/>
              </a:tabLst>
            </a:pPr>
            <a:r>
              <a:rPr lang="en-US" sz="2800" dirty="0" smtClean="0"/>
              <a:t>Born:	Aug. </a:t>
            </a:r>
            <a:r>
              <a:rPr lang="en-US" sz="2800" dirty="0"/>
              <a:t>14, 1905 (</a:t>
            </a:r>
            <a:r>
              <a:rPr lang="en-US" sz="2800" dirty="0" err="1"/>
              <a:t>Glogau</a:t>
            </a:r>
            <a:r>
              <a:rPr lang="en-US" sz="2800" dirty="0"/>
              <a:t>, Germany)</a:t>
            </a:r>
            <a:endParaRPr lang="en-US" sz="2800" dirty="0" smtClean="0"/>
          </a:p>
          <a:p>
            <a:pPr marL="457200" indent="-457200">
              <a:spcBef>
                <a:spcPts val="300"/>
              </a:spcBef>
              <a:buClr>
                <a:schemeClr val="accent4"/>
              </a:buClr>
              <a:buSzPct val="85000"/>
              <a:buFont typeface="AppleSymbols" charset="0"/>
              <a:buChar char="⦿"/>
              <a:tabLst>
                <a:tab pos="1476375" algn="l"/>
              </a:tabLst>
            </a:pPr>
            <a:r>
              <a:rPr lang="en-US" sz="2800" dirty="0" smtClean="0"/>
              <a:t>Died:	Feb. 22, </a:t>
            </a:r>
            <a:r>
              <a:rPr lang="en-US" sz="2800" dirty="0"/>
              <a:t>1986 (</a:t>
            </a:r>
            <a:r>
              <a:rPr lang="en-US" sz="2800" dirty="0" smtClean="0"/>
              <a:t>Fort </a:t>
            </a:r>
            <a:r>
              <a:rPr lang="en-US" sz="2800" dirty="0"/>
              <a:t>Collins, </a:t>
            </a:r>
            <a:r>
              <a:rPr lang="en-US" sz="2800" dirty="0" smtClean="0"/>
              <a:t>CO)</a:t>
            </a:r>
          </a:p>
          <a:p>
            <a:pPr marL="457200" indent="-457200">
              <a:spcBef>
                <a:spcPts val="300"/>
              </a:spcBef>
              <a:buClr>
                <a:schemeClr val="accent4"/>
              </a:buClr>
              <a:buSzPct val="85000"/>
              <a:buFont typeface="AppleSymbols" charset="0"/>
              <a:buChar char="⦿"/>
              <a:tabLst>
                <a:tab pos="1476375" algn="l"/>
              </a:tabLst>
            </a:pPr>
            <a:r>
              <a:rPr lang="en-US" sz="2800" dirty="0" smtClean="0"/>
              <a:t>PhD:	1927, Univ. of Leipzig</a:t>
            </a:r>
          </a:p>
          <a:p>
            <a:pPr marL="457200" indent="-457200">
              <a:spcBef>
                <a:spcPts val="1800"/>
              </a:spcBef>
              <a:buClr>
                <a:srgbClr val="00B0F0"/>
              </a:buClr>
              <a:buSzPct val="85000"/>
              <a:buFont typeface="AppleSymbols" charset="0"/>
              <a:buChar char="⦿"/>
              <a:tabLst>
                <a:tab pos="2389188" algn="l"/>
              </a:tabLst>
            </a:pPr>
            <a:r>
              <a:rPr lang="en-US" sz="2800" dirty="0" smtClean="0"/>
              <a:t>1927</a:t>
            </a:r>
            <a:r>
              <a:rPr lang="mr-IN" sz="2800" dirty="0" smtClean="0"/>
              <a:t>–</a:t>
            </a:r>
            <a:r>
              <a:rPr lang="en-US" sz="2800" dirty="0" smtClean="0"/>
              <a:t>1932:	Univ. of Leipzig</a:t>
            </a:r>
          </a:p>
          <a:p>
            <a:pPr marL="457200" indent="-457200">
              <a:spcBef>
                <a:spcPts val="300"/>
              </a:spcBef>
              <a:buClr>
                <a:srgbClr val="00B0F0"/>
              </a:buClr>
              <a:buSzPct val="85000"/>
              <a:buFont typeface="AppleSymbols" charset="0"/>
              <a:buChar char="⦿"/>
              <a:tabLst>
                <a:tab pos="2389188" algn="l"/>
              </a:tabLst>
            </a:pPr>
            <a:r>
              <a:rPr lang="en-US" sz="2800" dirty="0" smtClean="0"/>
              <a:t>1932</a:t>
            </a:r>
            <a:r>
              <a:rPr lang="mr-IN" sz="2800" dirty="0" smtClean="0"/>
              <a:t>–</a:t>
            </a:r>
            <a:r>
              <a:rPr lang="en-US" sz="2800" dirty="0" smtClean="0"/>
              <a:t>1935:	MIT </a:t>
            </a:r>
            <a:r>
              <a:rPr lang="en-US" sz="2800" dirty="0"/>
              <a:t>&amp;</a:t>
            </a:r>
            <a:r>
              <a:rPr lang="en-US" sz="2800" dirty="0" smtClean="0"/>
              <a:t> Blue Hill Observatory</a:t>
            </a:r>
          </a:p>
          <a:p>
            <a:pPr marL="457200" indent="-457200">
              <a:spcBef>
                <a:spcPts val="300"/>
              </a:spcBef>
              <a:buClr>
                <a:srgbClr val="00B0F0"/>
              </a:buClr>
              <a:buSzPct val="85000"/>
              <a:buFont typeface="AppleSymbols" charset="0"/>
              <a:buChar char="⦿"/>
              <a:tabLst>
                <a:tab pos="2389188" algn="l"/>
              </a:tabLst>
            </a:pPr>
            <a:r>
              <a:rPr lang="en-US" sz="2800" dirty="0" smtClean="0"/>
              <a:t>1935</a:t>
            </a:r>
            <a:r>
              <a:rPr lang="mr-IN" sz="2800" dirty="0" smtClean="0"/>
              <a:t>–</a:t>
            </a:r>
            <a:r>
              <a:rPr lang="en-US" sz="2800" dirty="0" smtClean="0"/>
              <a:t>1941:	Univ. of Toronto &amp; Canadian Met.</a:t>
            </a:r>
          </a:p>
          <a:p>
            <a:pPr marL="457200" indent="-457200">
              <a:spcBef>
                <a:spcPts val="300"/>
              </a:spcBef>
              <a:buClr>
                <a:srgbClr val="00B0F0"/>
              </a:buClr>
              <a:buSzPct val="85000"/>
              <a:buFont typeface="AppleSymbols" charset="0"/>
              <a:buChar char="⦿"/>
              <a:tabLst>
                <a:tab pos="2389188" algn="l"/>
              </a:tabLst>
            </a:pPr>
            <a:r>
              <a:rPr lang="en-US" sz="2800" dirty="0" smtClean="0"/>
              <a:t>1941</a:t>
            </a:r>
            <a:r>
              <a:rPr lang="mr-IN" sz="2800" dirty="0" smtClean="0"/>
              <a:t>–</a:t>
            </a:r>
            <a:r>
              <a:rPr lang="en-US" sz="2800" dirty="0" smtClean="0"/>
              <a:t>1947:	MIT &amp; Blue Hill Observatory</a:t>
            </a:r>
          </a:p>
          <a:p>
            <a:pPr marL="457200" indent="-457200">
              <a:spcBef>
                <a:spcPts val="300"/>
              </a:spcBef>
              <a:buClr>
                <a:srgbClr val="00B0F0"/>
              </a:buClr>
              <a:buSzPct val="85000"/>
              <a:buFont typeface="AppleSymbols" charset="0"/>
              <a:buChar char="⦿"/>
              <a:tabLst>
                <a:tab pos="2389188" algn="l"/>
              </a:tabLst>
            </a:pPr>
            <a:r>
              <a:rPr lang="en-US" sz="2800" dirty="0" smtClean="0"/>
              <a:t>1947</a:t>
            </a:r>
            <a:r>
              <a:rPr lang="mr-IN" sz="2800" dirty="0" smtClean="0"/>
              <a:t>–</a:t>
            </a:r>
            <a:r>
              <a:rPr lang="en-US" sz="2800" dirty="0" smtClean="0"/>
              <a:t>1959:	NYU &amp; Woods Hole</a:t>
            </a:r>
          </a:p>
          <a:p>
            <a:pPr marL="457200" indent="-457200">
              <a:spcBef>
                <a:spcPts val="300"/>
              </a:spcBef>
              <a:buClr>
                <a:srgbClr val="00B0F0"/>
              </a:buClr>
              <a:buSzPct val="85000"/>
              <a:buFont typeface="AppleSymbols" charset="0"/>
              <a:buChar char="⦿"/>
              <a:tabLst>
                <a:tab pos="2389188" algn="l"/>
              </a:tabLst>
            </a:pPr>
            <a:r>
              <a:rPr lang="en-US" sz="2800" dirty="0" smtClean="0"/>
              <a:t>1959</a:t>
            </a:r>
            <a:r>
              <a:rPr lang="mr-IN" sz="2800" dirty="0" smtClean="0"/>
              <a:t>–</a:t>
            </a:r>
            <a:r>
              <a:rPr lang="en-US" sz="2800" dirty="0" smtClean="0"/>
              <a:t>1964:	Univ. of Colorado &amp; HAO</a:t>
            </a:r>
          </a:p>
          <a:p>
            <a:pPr marL="457200" indent="-457200">
              <a:spcBef>
                <a:spcPts val="300"/>
              </a:spcBef>
              <a:buClr>
                <a:srgbClr val="00B0F0"/>
              </a:buClr>
              <a:buSzPct val="85000"/>
              <a:buFont typeface="AppleSymbols" charset="0"/>
              <a:buChar char="⦿"/>
              <a:tabLst>
                <a:tab pos="2389188" algn="l"/>
              </a:tabLst>
            </a:pPr>
            <a:r>
              <a:rPr lang="en-US" sz="2800" dirty="0" smtClean="0"/>
              <a:t>1964</a:t>
            </a:r>
            <a:r>
              <a:rPr lang="mr-IN" sz="2800" dirty="0" smtClean="0"/>
              <a:t>–</a:t>
            </a:r>
            <a:r>
              <a:rPr lang="en-US" sz="2800" dirty="0" smtClean="0"/>
              <a:t>1976:	NCAR &amp; Univ. of Alaska - Fairbanks</a:t>
            </a:r>
          </a:p>
          <a:p>
            <a:pPr marL="457200" indent="-457200">
              <a:spcBef>
                <a:spcPts val="300"/>
              </a:spcBef>
              <a:buClr>
                <a:srgbClr val="00B0F0"/>
              </a:buClr>
              <a:buSzPct val="85000"/>
              <a:buFont typeface="AppleSymbols" charset="0"/>
              <a:buChar char="⦿"/>
              <a:tabLst>
                <a:tab pos="2389188" algn="l"/>
              </a:tabLst>
            </a:pPr>
            <a:r>
              <a:rPr lang="en-US" sz="2800" dirty="0" smtClean="0"/>
              <a:t>1973</a:t>
            </a:r>
            <a:r>
              <a:rPr lang="mr-IN" sz="2800" dirty="0" smtClean="0"/>
              <a:t>–</a:t>
            </a:r>
            <a:r>
              <a:rPr lang="en-US" sz="2800" dirty="0" smtClean="0"/>
              <a:t>1986:	CSU </a:t>
            </a:r>
            <a:r>
              <a:rPr lang="en-US" sz="2800" dirty="0"/>
              <a:t>&amp;</a:t>
            </a:r>
            <a:r>
              <a:rPr lang="en-US" sz="2800" dirty="0" smtClean="0"/>
              <a:t> Univ. of Alaska - Fairbanks</a:t>
            </a:r>
          </a:p>
        </p:txBody>
      </p:sp>
    </p:spTree>
    <p:extLst>
      <p:ext uri="{BB962C8B-B14F-4D97-AF65-F5344CB8AC3E}">
        <p14:creationId xmlns:p14="http://schemas.microsoft.com/office/powerpoint/2010/main" val="94976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48640" y="167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4"/>
                </a:solidFill>
              </a:rPr>
              <a:t>PV </a:t>
            </a:r>
            <a:r>
              <a:rPr lang="en-US" b="1" dirty="0" err="1" smtClean="0">
                <a:solidFill>
                  <a:schemeClr val="accent4"/>
                </a:solidFill>
              </a:rPr>
              <a:t>Invertibility</a:t>
            </a:r>
            <a:r>
              <a:rPr lang="en-US" b="1" dirty="0" smtClean="0">
                <a:solidFill>
                  <a:schemeClr val="accent4"/>
                </a:solidFill>
              </a:rPr>
              <a:t> Principle:</a:t>
            </a:r>
            <a:endParaRPr lang="en-US" b="1" dirty="0">
              <a:solidFill>
                <a:schemeClr val="accent4"/>
              </a:solidFill>
            </a:endParaRPr>
          </a:p>
        </p:txBody>
      </p:sp>
      <p:sp>
        <p:nvSpPr>
          <p:cNvPr id="12" name="TextBox 11"/>
          <p:cNvSpPr txBox="1"/>
          <p:nvPr/>
        </p:nvSpPr>
        <p:spPr>
          <a:xfrm>
            <a:off x="573414" y="1278007"/>
            <a:ext cx="1795213"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Note:</a:t>
            </a:r>
          </a:p>
        </p:txBody>
      </p:sp>
      <p:sp>
        <p:nvSpPr>
          <p:cNvPr id="13" name="TextBox 12"/>
          <p:cNvSpPr txBox="1"/>
          <p:nvPr/>
        </p:nvSpPr>
        <p:spPr>
          <a:xfrm>
            <a:off x="573414" y="2452789"/>
            <a:ext cx="5386711"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Assume </a:t>
            </a:r>
            <a:r>
              <a:rPr lang="en-US" sz="3200" smtClean="0"/>
              <a:t>hydrostatic balance:</a:t>
            </a:r>
            <a:endParaRPr lang="en-US" sz="3200" dirty="0" smtClean="0"/>
          </a:p>
        </p:txBody>
      </p:sp>
      <p:sp>
        <p:nvSpPr>
          <p:cNvPr id="14" name="TextBox 13"/>
          <p:cNvSpPr txBox="1"/>
          <p:nvPr/>
        </p:nvSpPr>
        <p:spPr>
          <a:xfrm>
            <a:off x="573415" y="4139275"/>
            <a:ext cx="1707078"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Then:</a:t>
            </a:r>
          </a:p>
        </p:txBody>
      </p:sp>
      <p:sp>
        <p:nvSpPr>
          <p:cNvPr id="15" name="TextBox 14"/>
          <p:cNvSpPr txBox="1"/>
          <p:nvPr/>
        </p:nvSpPr>
        <p:spPr>
          <a:xfrm>
            <a:off x="573414" y="5066357"/>
            <a:ext cx="2279956"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Key Idea:</a:t>
            </a:r>
          </a:p>
        </p:txBody>
      </p:sp>
      <p:pic>
        <p:nvPicPr>
          <p:cNvPr id="2" name="Picture 1"/>
          <p:cNvPicPr>
            <a:picLocks noChangeAspect="1"/>
          </p:cNvPicPr>
          <p:nvPr/>
        </p:nvPicPr>
        <p:blipFill>
          <a:blip r:embed="rId2"/>
          <a:stretch>
            <a:fillRect/>
          </a:stretch>
        </p:blipFill>
        <p:spPr>
          <a:xfrm>
            <a:off x="2393401" y="1101044"/>
            <a:ext cx="9218930" cy="1047115"/>
          </a:xfrm>
          <a:prstGeom prst="rect">
            <a:avLst/>
          </a:prstGeom>
          <a:ln w="31750">
            <a:solidFill>
              <a:srgbClr val="C00000"/>
            </a:solidFill>
          </a:ln>
        </p:spPr>
      </p:pic>
      <p:sp>
        <p:nvSpPr>
          <p:cNvPr id="8" name="TextBox 7"/>
          <p:cNvSpPr txBox="1"/>
          <p:nvPr/>
        </p:nvSpPr>
        <p:spPr>
          <a:xfrm>
            <a:off x="573414" y="3342413"/>
            <a:ext cx="7424832"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Assume geostrophic or gradient balance:</a:t>
            </a:r>
          </a:p>
        </p:txBody>
      </p:sp>
      <p:pic>
        <p:nvPicPr>
          <p:cNvPr id="3" name="Picture 2"/>
          <p:cNvPicPr>
            <a:picLocks noChangeAspect="1"/>
          </p:cNvPicPr>
          <p:nvPr/>
        </p:nvPicPr>
        <p:blipFill>
          <a:blip r:embed="rId3"/>
          <a:stretch>
            <a:fillRect/>
          </a:stretch>
        </p:blipFill>
        <p:spPr>
          <a:xfrm>
            <a:off x="6221623" y="2277436"/>
            <a:ext cx="1921510" cy="960755"/>
          </a:xfrm>
          <a:prstGeom prst="rect">
            <a:avLst/>
          </a:prstGeom>
          <a:ln w="31750">
            <a:solidFill>
              <a:schemeClr val="bg1"/>
            </a:solidFill>
          </a:ln>
        </p:spPr>
      </p:pic>
      <p:pic>
        <p:nvPicPr>
          <p:cNvPr id="4" name="Picture 3"/>
          <p:cNvPicPr>
            <a:picLocks noChangeAspect="1"/>
          </p:cNvPicPr>
          <p:nvPr/>
        </p:nvPicPr>
        <p:blipFill>
          <a:blip r:embed="rId4"/>
          <a:stretch>
            <a:fillRect/>
          </a:stretch>
        </p:blipFill>
        <p:spPr>
          <a:xfrm>
            <a:off x="8208254" y="3419532"/>
            <a:ext cx="1457325" cy="561340"/>
          </a:xfrm>
          <a:prstGeom prst="rect">
            <a:avLst/>
          </a:prstGeom>
          <a:ln w="31750">
            <a:solidFill>
              <a:schemeClr val="bg1"/>
            </a:solidFill>
          </a:ln>
        </p:spPr>
      </p:pic>
      <p:pic>
        <p:nvPicPr>
          <p:cNvPr id="5" name="Picture 4"/>
          <p:cNvPicPr>
            <a:picLocks noChangeAspect="1"/>
          </p:cNvPicPr>
          <p:nvPr/>
        </p:nvPicPr>
        <p:blipFill>
          <a:blip r:embed="rId5"/>
          <a:stretch>
            <a:fillRect/>
          </a:stretch>
        </p:blipFill>
        <p:spPr>
          <a:xfrm>
            <a:off x="2349333" y="4211632"/>
            <a:ext cx="1899920" cy="561340"/>
          </a:xfrm>
          <a:prstGeom prst="rect">
            <a:avLst/>
          </a:prstGeom>
          <a:ln w="31750">
            <a:solidFill>
              <a:srgbClr val="C00000"/>
            </a:solidFill>
          </a:ln>
        </p:spPr>
      </p:pic>
      <p:sp>
        <p:nvSpPr>
          <p:cNvPr id="16" name="TextBox 15"/>
          <p:cNvSpPr txBox="1"/>
          <p:nvPr/>
        </p:nvSpPr>
        <p:spPr>
          <a:xfrm>
            <a:off x="4443421" y="4155146"/>
            <a:ext cx="7631065" cy="584775"/>
          </a:xfrm>
          <a:prstGeom prst="rect">
            <a:avLst/>
          </a:prstGeom>
          <a:noFill/>
        </p:spPr>
        <p:txBody>
          <a:bodyPr wrap="square" rtlCol="0">
            <a:spAutoFit/>
          </a:bodyPr>
          <a:lstStyle/>
          <a:p>
            <a:r>
              <a:rPr lang="en-US" sz="3200" dirty="0" smtClean="0">
                <a:solidFill>
                  <a:schemeClr val="accent4">
                    <a:lumMod val="40000"/>
                    <a:lumOff val="60000"/>
                  </a:schemeClr>
                </a:solidFill>
              </a:rPr>
              <a:t>(PV equals a 2</a:t>
            </a:r>
            <a:r>
              <a:rPr lang="en-US" sz="3200" baseline="30000" dirty="0" smtClean="0">
                <a:solidFill>
                  <a:schemeClr val="accent4">
                    <a:lumMod val="40000"/>
                    <a:lumOff val="60000"/>
                  </a:schemeClr>
                </a:solidFill>
              </a:rPr>
              <a:t>nd</a:t>
            </a:r>
            <a:r>
              <a:rPr lang="en-US" sz="3200" dirty="0" smtClean="0">
                <a:solidFill>
                  <a:schemeClr val="accent4">
                    <a:lumMod val="40000"/>
                    <a:lumOff val="60000"/>
                  </a:schemeClr>
                </a:solidFill>
              </a:rPr>
              <a:t>-order operator on pressure)</a:t>
            </a:r>
            <a:endParaRPr lang="en-US" sz="3200" dirty="0">
              <a:solidFill>
                <a:schemeClr val="accent4">
                  <a:lumMod val="40000"/>
                  <a:lumOff val="60000"/>
                </a:schemeClr>
              </a:solidFill>
            </a:endParaRPr>
          </a:p>
        </p:txBody>
      </p:sp>
      <p:sp>
        <p:nvSpPr>
          <p:cNvPr id="6" name="TextBox 5"/>
          <p:cNvSpPr txBox="1"/>
          <p:nvPr/>
        </p:nvSpPr>
        <p:spPr>
          <a:xfrm>
            <a:off x="2897436" y="5156569"/>
            <a:ext cx="8045618" cy="1077218"/>
          </a:xfrm>
          <a:prstGeom prst="rect">
            <a:avLst/>
          </a:prstGeom>
          <a:solidFill>
            <a:schemeClr val="tx1"/>
          </a:solidFill>
          <a:ln w="31750">
            <a:solidFill>
              <a:srgbClr val="C00000"/>
            </a:solidFill>
          </a:ln>
        </p:spPr>
        <p:txBody>
          <a:bodyPr wrap="square" rtlCol="0">
            <a:spAutoFit/>
          </a:bodyPr>
          <a:lstStyle/>
          <a:p>
            <a:pPr algn="ctr"/>
            <a:r>
              <a:rPr lang="en-US" sz="3200" dirty="0" smtClean="0">
                <a:solidFill>
                  <a:schemeClr val="bg1"/>
                </a:solidFill>
              </a:rPr>
              <a:t>If we know PV, we can invert it to find pressure and hence </a:t>
            </a:r>
            <a:r>
              <a:rPr lang="en-US" sz="3200" u="sng" dirty="0" smtClean="0">
                <a:solidFill>
                  <a:schemeClr val="bg1"/>
                </a:solidFill>
              </a:rPr>
              <a:t>both</a:t>
            </a:r>
            <a:r>
              <a:rPr lang="en-US" sz="3200" dirty="0" smtClean="0">
                <a:solidFill>
                  <a:schemeClr val="bg1"/>
                </a:solidFill>
              </a:rPr>
              <a:t> the wind and mass fields.</a:t>
            </a:r>
            <a:endParaRPr lang="en-US" sz="3200" dirty="0">
              <a:solidFill>
                <a:schemeClr val="bg1"/>
              </a:solidFill>
            </a:endParaRPr>
          </a:p>
        </p:txBody>
      </p:sp>
    </p:spTree>
    <p:extLst>
      <p:ext uri="{BB962C8B-B14F-4D97-AF65-F5344CB8AC3E}">
        <p14:creationId xmlns:p14="http://schemas.microsoft.com/office/powerpoint/2010/main" val="169465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8" grpId="0"/>
      <p:bldP spid="16"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72144" y="51910"/>
            <a:ext cx="4190998" cy="163784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4"/>
                </a:solidFill>
              </a:rPr>
              <a:t>PV </a:t>
            </a:r>
            <a:r>
              <a:rPr lang="en-US" b="1" dirty="0" err="1" smtClean="0">
                <a:solidFill>
                  <a:schemeClr val="accent4"/>
                </a:solidFill>
              </a:rPr>
              <a:t>Invertibility</a:t>
            </a:r>
            <a:r>
              <a:rPr lang="en-US" b="1" dirty="0" smtClean="0">
                <a:solidFill>
                  <a:schemeClr val="accent4"/>
                </a:solidFill>
              </a:rPr>
              <a:t> Principle Example:</a:t>
            </a:r>
            <a:endParaRPr lang="en-US" b="1" dirty="0">
              <a:solidFill>
                <a:schemeClr val="accent4"/>
              </a:solidFill>
            </a:endParaRPr>
          </a:p>
        </p:txBody>
      </p:sp>
      <p:pic>
        <p:nvPicPr>
          <p:cNvPr id="2" name="Picture 1"/>
          <p:cNvPicPr>
            <a:picLocks noChangeAspect="1"/>
          </p:cNvPicPr>
          <p:nvPr/>
        </p:nvPicPr>
        <p:blipFill>
          <a:blip r:embed="rId2"/>
          <a:stretch>
            <a:fillRect/>
          </a:stretch>
        </p:blipFill>
        <p:spPr>
          <a:xfrm>
            <a:off x="4463141" y="307806"/>
            <a:ext cx="7451174" cy="5875275"/>
          </a:xfrm>
          <a:prstGeom prst="rect">
            <a:avLst/>
          </a:prstGeom>
          <a:ln w="31750">
            <a:solidFill>
              <a:srgbClr val="C00000"/>
            </a:solidFill>
          </a:ln>
        </p:spPr>
      </p:pic>
      <p:sp>
        <p:nvSpPr>
          <p:cNvPr id="5" name="TextBox 4"/>
          <p:cNvSpPr txBox="1"/>
          <p:nvPr/>
        </p:nvSpPr>
        <p:spPr>
          <a:xfrm>
            <a:off x="6234742" y="6226625"/>
            <a:ext cx="3907972" cy="369332"/>
          </a:xfrm>
          <a:prstGeom prst="rect">
            <a:avLst/>
          </a:prstGeom>
          <a:noFill/>
        </p:spPr>
        <p:txBody>
          <a:bodyPr wrap="square" rtlCol="0">
            <a:spAutoFit/>
          </a:bodyPr>
          <a:lstStyle/>
          <a:p>
            <a:pPr algn="ctr"/>
            <a:r>
              <a:rPr lang="en-US" dirty="0" smtClean="0">
                <a:solidFill>
                  <a:schemeClr val="accent5">
                    <a:lumMod val="40000"/>
                    <a:lumOff val="60000"/>
                  </a:schemeClr>
                </a:solidFill>
              </a:rPr>
              <a:t>(from </a:t>
            </a:r>
            <a:r>
              <a:rPr lang="en-US" dirty="0" err="1" smtClean="0">
                <a:solidFill>
                  <a:schemeClr val="accent5">
                    <a:lumMod val="40000"/>
                    <a:lumOff val="60000"/>
                  </a:schemeClr>
                </a:solidFill>
              </a:rPr>
              <a:t>Masarik</a:t>
            </a:r>
            <a:r>
              <a:rPr lang="en-US" dirty="0" smtClean="0">
                <a:solidFill>
                  <a:schemeClr val="accent5">
                    <a:lumMod val="40000"/>
                    <a:lumOff val="60000"/>
                  </a:schemeClr>
                </a:solidFill>
              </a:rPr>
              <a:t> and Schubert, 2013)</a:t>
            </a:r>
            <a:endParaRPr lang="en-US" dirty="0">
              <a:solidFill>
                <a:schemeClr val="accent5">
                  <a:lumMod val="40000"/>
                  <a:lumOff val="60000"/>
                </a:schemeClr>
              </a:solidFill>
            </a:endParaRPr>
          </a:p>
        </p:txBody>
      </p:sp>
      <p:sp>
        <p:nvSpPr>
          <p:cNvPr id="8" name="TextBox 7"/>
          <p:cNvSpPr txBox="1"/>
          <p:nvPr/>
        </p:nvSpPr>
        <p:spPr>
          <a:xfrm>
            <a:off x="492018" y="1666309"/>
            <a:ext cx="3840496" cy="4585871"/>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Cross section of a cyclone resulting from a PV anomaly</a:t>
            </a:r>
          </a:p>
          <a:p>
            <a:pPr marL="457200" indent="-457200">
              <a:spcBef>
                <a:spcPts val="1200"/>
              </a:spcBef>
              <a:buClr>
                <a:schemeClr val="accent4"/>
              </a:buClr>
              <a:buSzPct val="85000"/>
              <a:buFont typeface="AppleSymbols" charset="0"/>
              <a:buChar char="⦿"/>
            </a:pPr>
            <a:r>
              <a:rPr lang="en-US" sz="3200" dirty="0" smtClean="0"/>
              <a:t>Winds:</a:t>
            </a:r>
          </a:p>
          <a:p>
            <a:pPr marL="914400" lvl="1" indent="-457200">
              <a:buClr>
                <a:srgbClr val="00B0F0"/>
              </a:buClr>
              <a:buSzPct val="85000"/>
              <a:buFont typeface="AppleSymbols" charset="0"/>
              <a:buChar char="⦿"/>
            </a:pPr>
            <a:r>
              <a:rPr lang="en-US" sz="2800" dirty="0" smtClean="0">
                <a:solidFill>
                  <a:schemeClr val="accent4">
                    <a:lumMod val="40000"/>
                    <a:lumOff val="60000"/>
                  </a:schemeClr>
                </a:solidFill>
              </a:rPr>
              <a:t>color contours</a:t>
            </a:r>
          </a:p>
          <a:p>
            <a:pPr marL="914400" lvl="1" indent="-457200">
              <a:buClr>
                <a:srgbClr val="00B0F0"/>
              </a:buClr>
              <a:buSzPct val="85000"/>
              <a:buFont typeface="AppleSymbols" charset="0"/>
              <a:buChar char="⦿"/>
            </a:pPr>
            <a:r>
              <a:rPr lang="en-US" sz="2800" dirty="0" smtClean="0">
                <a:solidFill>
                  <a:schemeClr val="accent4">
                    <a:lumMod val="40000"/>
                    <a:lumOff val="60000"/>
                  </a:schemeClr>
                </a:solidFill>
              </a:rPr>
              <a:t>every 4 m/s</a:t>
            </a:r>
          </a:p>
          <a:p>
            <a:pPr marL="457200" indent="-457200">
              <a:spcBef>
                <a:spcPts val="1200"/>
              </a:spcBef>
              <a:buClr>
                <a:schemeClr val="accent4"/>
              </a:buClr>
              <a:buSzPct val="85000"/>
              <a:buFont typeface="AppleSymbols" charset="0"/>
              <a:buChar char="⦿"/>
            </a:pPr>
            <a:r>
              <a:rPr lang="en-US" sz="3200" dirty="0" smtClean="0"/>
              <a:t>Potential Temp:</a:t>
            </a:r>
          </a:p>
          <a:p>
            <a:pPr marL="914400" lvl="1" indent="-457200">
              <a:buClr>
                <a:srgbClr val="00B0F0"/>
              </a:buClr>
              <a:buSzPct val="85000"/>
              <a:buFont typeface="AppleSymbols" charset="0"/>
              <a:buChar char="⦿"/>
            </a:pPr>
            <a:r>
              <a:rPr lang="en-US" sz="2800" dirty="0" smtClean="0">
                <a:solidFill>
                  <a:schemeClr val="accent4">
                    <a:lumMod val="40000"/>
                    <a:lumOff val="60000"/>
                  </a:schemeClr>
                </a:solidFill>
              </a:rPr>
              <a:t>contour lines</a:t>
            </a:r>
          </a:p>
          <a:p>
            <a:pPr marL="914400" lvl="1" indent="-457200">
              <a:buClr>
                <a:srgbClr val="00B0F0"/>
              </a:buClr>
              <a:buSzPct val="85000"/>
              <a:buFont typeface="AppleSymbols" charset="0"/>
              <a:buChar char="⦿"/>
            </a:pPr>
            <a:r>
              <a:rPr lang="en-US" sz="2800" dirty="0" smtClean="0">
                <a:solidFill>
                  <a:schemeClr val="accent4">
                    <a:lumMod val="40000"/>
                    <a:lumOff val="60000"/>
                  </a:schemeClr>
                </a:solidFill>
              </a:rPr>
              <a:t>every 4 K</a:t>
            </a:r>
          </a:p>
        </p:txBody>
      </p:sp>
    </p:spTree>
    <p:extLst>
      <p:ext uri="{BB962C8B-B14F-4D97-AF65-F5344CB8AC3E}">
        <p14:creationId xmlns:p14="http://schemas.microsoft.com/office/powerpoint/2010/main" val="1812209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48"/>
            <a:ext cx="10515600" cy="1325563"/>
          </a:xfrm>
        </p:spPr>
        <p:txBody>
          <a:bodyPr/>
          <a:lstStyle/>
          <a:p>
            <a:pPr algn="ctr"/>
            <a:r>
              <a:rPr lang="en-US" b="1" dirty="0" smtClean="0">
                <a:solidFill>
                  <a:srgbClr val="FFFF00"/>
                </a:solidFill>
              </a:rPr>
              <a:t>Formation of Hollow PV Towers</a:t>
            </a:r>
            <a:endParaRPr lang="en-US" b="1" dirty="0">
              <a:solidFill>
                <a:srgbClr val="FFFF00"/>
              </a:solidFill>
            </a:endParaRPr>
          </a:p>
        </p:txBody>
      </p:sp>
      <p:sp>
        <p:nvSpPr>
          <p:cNvPr id="4" name="TextBox 3"/>
          <p:cNvSpPr txBox="1"/>
          <p:nvPr/>
        </p:nvSpPr>
        <p:spPr>
          <a:xfrm>
            <a:off x="4637404" y="6381953"/>
            <a:ext cx="2917190" cy="369332"/>
          </a:xfrm>
          <a:prstGeom prst="rect">
            <a:avLst/>
          </a:prstGeom>
          <a:noFill/>
        </p:spPr>
        <p:txBody>
          <a:bodyPr wrap="square" rtlCol="0">
            <a:spAutoFit/>
          </a:bodyPr>
          <a:lstStyle/>
          <a:p>
            <a:r>
              <a:rPr lang="en-US" dirty="0" smtClean="0">
                <a:solidFill>
                  <a:schemeClr val="accent5">
                    <a:lumMod val="40000"/>
                    <a:lumOff val="60000"/>
                  </a:schemeClr>
                </a:solidFill>
              </a:rPr>
              <a:t>(from </a:t>
            </a:r>
            <a:r>
              <a:rPr lang="en-US" dirty="0" err="1" smtClean="0">
                <a:solidFill>
                  <a:schemeClr val="accent5">
                    <a:lumMod val="40000"/>
                    <a:lumOff val="60000"/>
                  </a:schemeClr>
                </a:solidFill>
              </a:rPr>
              <a:t>Hausman</a:t>
            </a:r>
            <a:r>
              <a:rPr lang="en-US" dirty="0" smtClean="0">
                <a:solidFill>
                  <a:schemeClr val="accent5">
                    <a:lumMod val="40000"/>
                    <a:lumOff val="60000"/>
                  </a:schemeClr>
                </a:solidFill>
              </a:rPr>
              <a:t> et al., 2006)</a:t>
            </a:r>
            <a:endParaRPr lang="en-US" dirty="0">
              <a:solidFill>
                <a:schemeClr val="accent5">
                  <a:lumMod val="40000"/>
                  <a:lumOff val="60000"/>
                </a:schemeClr>
              </a:solidFill>
            </a:endParaRPr>
          </a:p>
        </p:txBody>
      </p:sp>
      <p:pic>
        <p:nvPicPr>
          <p:cNvPr id="5" name="Picture 4"/>
          <p:cNvPicPr>
            <a:picLocks noChangeAspect="1"/>
          </p:cNvPicPr>
          <p:nvPr/>
        </p:nvPicPr>
        <p:blipFill>
          <a:blip r:embed="rId2"/>
          <a:stretch>
            <a:fillRect/>
          </a:stretch>
        </p:blipFill>
        <p:spPr>
          <a:xfrm>
            <a:off x="879334" y="1070561"/>
            <a:ext cx="10433331" cy="5288242"/>
          </a:xfrm>
          <a:prstGeom prst="rect">
            <a:avLst/>
          </a:prstGeom>
          <a:ln w="31750">
            <a:solidFill>
              <a:srgbClr val="C00000"/>
            </a:solidFill>
          </a:ln>
          <a:effectLst/>
        </p:spPr>
      </p:pic>
      <p:sp>
        <p:nvSpPr>
          <p:cNvPr id="3" name="Oval 2"/>
          <p:cNvSpPr/>
          <p:nvPr/>
        </p:nvSpPr>
        <p:spPr>
          <a:xfrm rot="540000">
            <a:off x="2027296" y="1745258"/>
            <a:ext cx="781415" cy="38176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75088" y="3498112"/>
            <a:ext cx="2041461" cy="830997"/>
          </a:xfrm>
          <a:prstGeom prst="rect">
            <a:avLst/>
          </a:prstGeom>
          <a:noFill/>
        </p:spPr>
        <p:txBody>
          <a:bodyPr wrap="square" rtlCol="0">
            <a:spAutoFit/>
          </a:bodyPr>
          <a:lstStyle/>
          <a:p>
            <a:r>
              <a:rPr lang="en-US" sz="2400" dirty="0" smtClean="0">
                <a:solidFill>
                  <a:schemeClr val="bg1"/>
                </a:solidFill>
              </a:rPr>
              <a:t>Peak PV values of &gt; 250 PVU</a:t>
            </a:r>
            <a:endParaRPr lang="en-US" sz="2400" dirty="0">
              <a:solidFill>
                <a:schemeClr val="bg1"/>
              </a:solidFill>
            </a:endParaRPr>
          </a:p>
        </p:txBody>
      </p:sp>
    </p:spTree>
    <p:extLst>
      <p:ext uri="{BB962C8B-B14F-4D97-AF65-F5344CB8AC3E}">
        <p14:creationId xmlns:p14="http://schemas.microsoft.com/office/powerpoint/2010/main" val="13681800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47334" y="473725"/>
            <a:ext cx="8750879" cy="5715914"/>
          </a:xfrm>
          <a:prstGeom prst="rect">
            <a:avLst/>
          </a:prstGeom>
          <a:solidFill>
            <a:schemeClr val="tx1"/>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548640" y="19490"/>
            <a:ext cx="2808018" cy="1797735"/>
          </a:xfrm>
        </p:spPr>
        <p:txBody>
          <a:bodyPr/>
          <a:lstStyle/>
          <a:p>
            <a:r>
              <a:rPr lang="en-US" b="1" dirty="0" smtClean="0">
                <a:solidFill>
                  <a:schemeClr val="accent4"/>
                </a:solidFill>
              </a:rPr>
              <a:t>Hurricane</a:t>
            </a:r>
            <a:br>
              <a:rPr lang="en-US" b="1" dirty="0" smtClean="0">
                <a:solidFill>
                  <a:schemeClr val="accent4"/>
                </a:solidFill>
              </a:rPr>
            </a:br>
            <a:r>
              <a:rPr lang="en-US" b="1" dirty="0" smtClean="0">
                <a:solidFill>
                  <a:schemeClr val="accent4"/>
                </a:solidFill>
              </a:rPr>
              <a:t>Patricia</a:t>
            </a:r>
            <a:endParaRPr lang="en-US" b="1" dirty="0">
              <a:solidFill>
                <a:schemeClr val="accent4"/>
              </a:solidFill>
            </a:endParaRPr>
          </a:p>
        </p:txBody>
      </p:sp>
      <p:sp>
        <p:nvSpPr>
          <p:cNvPr id="4" name="TextBox 3"/>
          <p:cNvSpPr txBox="1"/>
          <p:nvPr/>
        </p:nvSpPr>
        <p:spPr>
          <a:xfrm>
            <a:off x="385590" y="1603454"/>
            <a:ext cx="2823511" cy="4324261"/>
          </a:xfrm>
          <a:prstGeom prst="rect">
            <a:avLst/>
          </a:prstGeom>
          <a:noFill/>
          <a:effectLst/>
        </p:spPr>
        <p:txBody>
          <a:bodyPr wrap="square" rtlCol="0">
            <a:spAutoFit/>
          </a:bodyPr>
          <a:lstStyle/>
          <a:p>
            <a:pPr marL="457200" indent="-457200">
              <a:spcBef>
                <a:spcPts val="1800"/>
              </a:spcBef>
              <a:buClr>
                <a:schemeClr val="accent4"/>
              </a:buClr>
              <a:buSzPct val="85000"/>
              <a:buFont typeface="AppleSymbols" charset="0"/>
              <a:buChar char="⦿"/>
              <a:tabLst>
                <a:tab pos="1476375" algn="l"/>
              </a:tabLst>
            </a:pPr>
            <a:r>
              <a:rPr lang="en-US" sz="2600" dirty="0" smtClean="0"/>
              <a:t>23 Oct 2015,         1700 </a:t>
            </a:r>
            <a:r>
              <a:rPr lang="mr-IN" sz="2600" dirty="0" smtClean="0"/>
              <a:t>–</a:t>
            </a:r>
            <a:r>
              <a:rPr lang="en-US" sz="2600" dirty="0" smtClean="0"/>
              <a:t> 1800 UTC</a:t>
            </a:r>
          </a:p>
          <a:p>
            <a:pPr marL="457200" indent="-457200">
              <a:spcBef>
                <a:spcPts val="1800"/>
              </a:spcBef>
              <a:buClr>
                <a:schemeClr val="accent4"/>
              </a:buClr>
              <a:buSzPct val="85000"/>
              <a:buFont typeface="AppleSymbols" charset="0"/>
              <a:buChar char="⦿"/>
              <a:tabLst>
                <a:tab pos="1476375" algn="l"/>
              </a:tabLst>
            </a:pPr>
            <a:r>
              <a:rPr lang="en-US" sz="2600" dirty="0" smtClean="0"/>
              <a:t>Reconstruction of PV from SAMURAI analysis using </a:t>
            </a:r>
            <a:r>
              <a:rPr lang="en-US" sz="2600" dirty="0" err="1" smtClean="0"/>
              <a:t>dropsonde</a:t>
            </a:r>
            <a:r>
              <a:rPr lang="en-US" sz="2600" dirty="0" smtClean="0"/>
              <a:t> and Doppler radar data</a:t>
            </a:r>
          </a:p>
        </p:txBody>
      </p:sp>
      <p:sp>
        <p:nvSpPr>
          <p:cNvPr id="6" name="TextBox 5"/>
          <p:cNvSpPr txBox="1"/>
          <p:nvPr/>
        </p:nvSpPr>
        <p:spPr>
          <a:xfrm>
            <a:off x="3617293" y="6230474"/>
            <a:ext cx="7810959" cy="369332"/>
          </a:xfrm>
          <a:prstGeom prst="rect">
            <a:avLst/>
          </a:prstGeom>
          <a:noFill/>
        </p:spPr>
        <p:txBody>
          <a:bodyPr wrap="square" rtlCol="0">
            <a:spAutoFit/>
          </a:bodyPr>
          <a:lstStyle/>
          <a:p>
            <a:pPr algn="ctr"/>
            <a:r>
              <a:rPr lang="en-US" dirty="0" smtClean="0">
                <a:solidFill>
                  <a:schemeClr val="accent5">
                    <a:lumMod val="40000"/>
                    <a:lumOff val="60000"/>
                  </a:schemeClr>
                </a:solidFill>
              </a:rPr>
              <a:t>(from Martinez, Bell, Rogers, and Doyle, 2017, in preparation)</a:t>
            </a:r>
            <a:endParaRPr lang="en-US" dirty="0">
              <a:solidFill>
                <a:schemeClr val="accent5">
                  <a:lumMod val="40000"/>
                  <a:lumOff val="60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101" y="550843"/>
            <a:ext cx="8636124" cy="5627779"/>
          </a:xfrm>
          <a:prstGeom prst="rect">
            <a:avLst/>
          </a:prstGeom>
        </p:spPr>
      </p:pic>
    </p:spTree>
    <p:extLst>
      <p:ext uri="{BB962C8B-B14F-4D97-AF65-F5344CB8AC3E}">
        <p14:creationId xmlns:p14="http://schemas.microsoft.com/office/powerpoint/2010/main" val="5498882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89795" y="220338"/>
            <a:ext cx="6665205" cy="6150349"/>
          </a:xfrm>
          <a:prstGeom prst="rect">
            <a:avLst/>
          </a:prstGeom>
          <a:solidFill>
            <a:schemeClr val="tx1"/>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548640" y="19490"/>
            <a:ext cx="2808018" cy="1797735"/>
          </a:xfrm>
        </p:spPr>
        <p:txBody>
          <a:bodyPr/>
          <a:lstStyle/>
          <a:p>
            <a:r>
              <a:rPr lang="en-US" b="1" dirty="0" smtClean="0">
                <a:solidFill>
                  <a:schemeClr val="accent4"/>
                </a:solidFill>
              </a:rPr>
              <a:t>Hurricane</a:t>
            </a:r>
            <a:br>
              <a:rPr lang="en-US" b="1" dirty="0" smtClean="0">
                <a:solidFill>
                  <a:schemeClr val="accent4"/>
                </a:solidFill>
              </a:rPr>
            </a:br>
            <a:r>
              <a:rPr lang="en-US" b="1" dirty="0" smtClean="0">
                <a:solidFill>
                  <a:schemeClr val="accent4"/>
                </a:solidFill>
              </a:rPr>
              <a:t>Patricia</a:t>
            </a:r>
            <a:endParaRPr lang="en-US" b="1" dirty="0">
              <a:solidFill>
                <a:schemeClr val="accent4"/>
              </a:solidFill>
            </a:endParaRPr>
          </a:p>
        </p:txBody>
      </p:sp>
      <p:sp>
        <p:nvSpPr>
          <p:cNvPr id="4" name="TextBox 3"/>
          <p:cNvSpPr txBox="1"/>
          <p:nvPr/>
        </p:nvSpPr>
        <p:spPr>
          <a:xfrm>
            <a:off x="548639" y="2143280"/>
            <a:ext cx="4541155" cy="2631490"/>
          </a:xfrm>
          <a:prstGeom prst="rect">
            <a:avLst/>
          </a:prstGeom>
          <a:noFill/>
          <a:effectLst/>
        </p:spPr>
        <p:txBody>
          <a:bodyPr wrap="square" rtlCol="0">
            <a:spAutoFit/>
          </a:bodyPr>
          <a:lstStyle/>
          <a:p>
            <a:pPr marL="457200" indent="-457200">
              <a:spcBef>
                <a:spcPts val="1800"/>
              </a:spcBef>
              <a:buClr>
                <a:schemeClr val="accent4"/>
              </a:buClr>
              <a:buSzPct val="85000"/>
              <a:buFont typeface="AppleSymbols" charset="0"/>
              <a:buChar char="⦿"/>
              <a:tabLst>
                <a:tab pos="1476375" algn="l"/>
              </a:tabLst>
            </a:pPr>
            <a:r>
              <a:rPr lang="en-US" sz="2800" dirty="0" smtClean="0"/>
              <a:t>23 Oct 2015</a:t>
            </a:r>
          </a:p>
          <a:p>
            <a:pPr marL="457200" indent="-457200">
              <a:spcBef>
                <a:spcPts val="1800"/>
              </a:spcBef>
              <a:buClr>
                <a:schemeClr val="accent4"/>
              </a:buClr>
              <a:buSzPct val="85000"/>
              <a:buFont typeface="AppleSymbols" charset="0"/>
              <a:buChar char="⦿"/>
              <a:tabLst>
                <a:tab pos="1476375" algn="l"/>
              </a:tabLst>
            </a:pPr>
            <a:r>
              <a:rPr lang="en-US" sz="2800" dirty="0" smtClean="0"/>
              <a:t>Horizontal cross sections of absolute vorticity at</a:t>
            </a:r>
          </a:p>
          <a:p>
            <a:pPr marL="914400" lvl="1" indent="-457200">
              <a:spcBef>
                <a:spcPts val="600"/>
              </a:spcBef>
              <a:buClr>
                <a:srgbClr val="00B0F0"/>
              </a:buClr>
              <a:buSzPct val="85000"/>
              <a:buFont typeface="AppleSymbols" charset="0"/>
              <a:buChar char="⦿"/>
              <a:tabLst>
                <a:tab pos="1476375" algn="l"/>
              </a:tabLst>
            </a:pPr>
            <a:r>
              <a:rPr lang="en-US" sz="2800" dirty="0" smtClean="0"/>
              <a:t>2 levels:  1 and 6 km</a:t>
            </a:r>
          </a:p>
          <a:p>
            <a:pPr marL="914400" lvl="1" indent="-457200">
              <a:spcBef>
                <a:spcPts val="600"/>
              </a:spcBef>
              <a:buClr>
                <a:srgbClr val="00B0F0"/>
              </a:buClr>
              <a:buSzPct val="85000"/>
              <a:buFont typeface="AppleSymbols" charset="0"/>
              <a:buChar char="⦿"/>
              <a:tabLst>
                <a:tab pos="1476375" algn="l"/>
              </a:tabLst>
            </a:pPr>
            <a:r>
              <a:rPr lang="en-US" sz="2800" dirty="0" smtClean="0"/>
              <a:t>2 times:  18 and 20 UTC</a:t>
            </a:r>
          </a:p>
        </p:txBody>
      </p:sp>
      <p:pic>
        <p:nvPicPr>
          <p:cNvPr id="7" name="vorticity_compare.pdf" descr="vorticity_compare.pdf"/>
          <p:cNvPicPr>
            <a:picLocks noChangeAspect="1"/>
          </p:cNvPicPr>
          <p:nvPr/>
        </p:nvPicPr>
        <p:blipFill>
          <a:blip r:embed="rId2">
            <a:extLst/>
          </a:blip>
          <a:stretch>
            <a:fillRect/>
          </a:stretch>
        </p:blipFill>
        <p:spPr>
          <a:xfrm>
            <a:off x="5552501" y="641621"/>
            <a:ext cx="6159715" cy="5662964"/>
          </a:xfrm>
          <a:prstGeom prst="rect">
            <a:avLst/>
          </a:prstGeom>
          <a:ln w="12700">
            <a:miter lim="400000"/>
          </a:ln>
        </p:spPr>
      </p:pic>
      <p:sp>
        <p:nvSpPr>
          <p:cNvPr id="8" name="TextBox 7"/>
          <p:cNvSpPr txBox="1"/>
          <p:nvPr/>
        </p:nvSpPr>
        <p:spPr>
          <a:xfrm rot="16200000">
            <a:off x="4797847" y="1697708"/>
            <a:ext cx="1013551" cy="523220"/>
          </a:xfrm>
          <a:prstGeom prst="rect">
            <a:avLst/>
          </a:prstGeom>
          <a:noFill/>
        </p:spPr>
        <p:txBody>
          <a:bodyPr wrap="square" rtlCol="0">
            <a:spAutoFit/>
          </a:bodyPr>
          <a:lstStyle/>
          <a:p>
            <a:pPr algn="ctr"/>
            <a:r>
              <a:rPr lang="en-US" sz="2800" dirty="0" smtClean="0">
                <a:solidFill>
                  <a:schemeClr val="bg1"/>
                </a:solidFill>
              </a:rPr>
              <a:t>1 km</a:t>
            </a:r>
            <a:endParaRPr lang="en-US" sz="2800" dirty="0">
              <a:solidFill>
                <a:schemeClr val="bg1"/>
              </a:solidFill>
            </a:endParaRPr>
          </a:p>
        </p:txBody>
      </p:sp>
      <p:sp>
        <p:nvSpPr>
          <p:cNvPr id="9" name="TextBox 8"/>
          <p:cNvSpPr txBox="1"/>
          <p:nvPr/>
        </p:nvSpPr>
        <p:spPr>
          <a:xfrm rot="16200000">
            <a:off x="4797849" y="4571276"/>
            <a:ext cx="1013551" cy="523220"/>
          </a:xfrm>
          <a:prstGeom prst="rect">
            <a:avLst/>
          </a:prstGeom>
          <a:noFill/>
        </p:spPr>
        <p:txBody>
          <a:bodyPr wrap="square" rtlCol="0">
            <a:spAutoFit/>
          </a:bodyPr>
          <a:lstStyle/>
          <a:p>
            <a:pPr algn="ctr"/>
            <a:r>
              <a:rPr lang="en-US" sz="2800" dirty="0">
                <a:solidFill>
                  <a:schemeClr val="bg1"/>
                </a:solidFill>
              </a:rPr>
              <a:t>6</a:t>
            </a:r>
            <a:r>
              <a:rPr lang="en-US" sz="2800" smtClean="0">
                <a:solidFill>
                  <a:schemeClr val="bg1"/>
                </a:solidFill>
              </a:rPr>
              <a:t> </a:t>
            </a:r>
            <a:r>
              <a:rPr lang="en-US" sz="2800" dirty="0" smtClean="0">
                <a:solidFill>
                  <a:schemeClr val="bg1"/>
                </a:solidFill>
              </a:rPr>
              <a:t>km</a:t>
            </a:r>
            <a:endParaRPr lang="en-US" sz="2800" dirty="0">
              <a:solidFill>
                <a:schemeClr val="bg1"/>
              </a:solidFill>
            </a:endParaRPr>
          </a:p>
        </p:txBody>
      </p:sp>
      <p:sp>
        <p:nvSpPr>
          <p:cNvPr id="10" name="TextBox 9"/>
          <p:cNvSpPr txBox="1"/>
          <p:nvPr/>
        </p:nvSpPr>
        <p:spPr>
          <a:xfrm>
            <a:off x="6555772" y="140943"/>
            <a:ext cx="1222872" cy="523220"/>
          </a:xfrm>
          <a:prstGeom prst="rect">
            <a:avLst/>
          </a:prstGeom>
          <a:noFill/>
        </p:spPr>
        <p:txBody>
          <a:bodyPr wrap="square" rtlCol="0">
            <a:spAutoFit/>
          </a:bodyPr>
          <a:lstStyle/>
          <a:p>
            <a:pPr algn="ctr"/>
            <a:r>
              <a:rPr lang="en-US" sz="2800" dirty="0" smtClean="0">
                <a:solidFill>
                  <a:schemeClr val="bg1"/>
                </a:solidFill>
              </a:rPr>
              <a:t>18 UTC</a:t>
            </a:r>
            <a:endParaRPr lang="en-US" sz="2800" dirty="0">
              <a:solidFill>
                <a:schemeClr val="bg1"/>
              </a:solidFill>
            </a:endParaRPr>
          </a:p>
        </p:txBody>
      </p:sp>
      <p:sp>
        <p:nvSpPr>
          <p:cNvPr id="11" name="TextBox 10"/>
          <p:cNvSpPr txBox="1"/>
          <p:nvPr/>
        </p:nvSpPr>
        <p:spPr>
          <a:xfrm>
            <a:off x="9321740" y="132202"/>
            <a:ext cx="1222872" cy="523220"/>
          </a:xfrm>
          <a:prstGeom prst="rect">
            <a:avLst/>
          </a:prstGeom>
          <a:noFill/>
        </p:spPr>
        <p:txBody>
          <a:bodyPr wrap="square" rtlCol="0">
            <a:spAutoFit/>
          </a:bodyPr>
          <a:lstStyle/>
          <a:p>
            <a:pPr algn="ctr"/>
            <a:r>
              <a:rPr lang="en-US" sz="2800" dirty="0" smtClean="0">
                <a:solidFill>
                  <a:schemeClr val="bg1"/>
                </a:solidFill>
              </a:rPr>
              <a:t>20 UTC</a:t>
            </a:r>
            <a:endParaRPr lang="en-US" sz="2800" dirty="0">
              <a:solidFill>
                <a:schemeClr val="bg1"/>
              </a:solidFill>
            </a:endParaRPr>
          </a:p>
        </p:txBody>
      </p:sp>
      <p:sp>
        <p:nvSpPr>
          <p:cNvPr id="12" name="TextBox 11"/>
          <p:cNvSpPr txBox="1"/>
          <p:nvPr/>
        </p:nvSpPr>
        <p:spPr>
          <a:xfrm>
            <a:off x="4516917" y="6356536"/>
            <a:ext cx="7810959" cy="369332"/>
          </a:xfrm>
          <a:prstGeom prst="rect">
            <a:avLst/>
          </a:prstGeom>
          <a:noFill/>
        </p:spPr>
        <p:txBody>
          <a:bodyPr wrap="square" rtlCol="0">
            <a:spAutoFit/>
          </a:bodyPr>
          <a:lstStyle/>
          <a:p>
            <a:pPr algn="ctr"/>
            <a:r>
              <a:rPr lang="en-US" dirty="0" smtClean="0">
                <a:solidFill>
                  <a:schemeClr val="accent5">
                    <a:lumMod val="40000"/>
                    <a:lumOff val="60000"/>
                  </a:schemeClr>
                </a:solidFill>
              </a:rPr>
              <a:t>(from Martinez, Bell, Rogers, and Doyle, 2017, in preparation)</a:t>
            </a:r>
            <a:endParaRPr lang="en-US" dirty="0">
              <a:solidFill>
                <a:schemeClr val="accent5">
                  <a:lumMod val="40000"/>
                  <a:lumOff val="60000"/>
                </a:schemeClr>
              </a:solidFill>
            </a:endParaRPr>
          </a:p>
        </p:txBody>
      </p:sp>
    </p:spTree>
    <p:extLst>
      <p:ext uri="{BB962C8B-B14F-4D97-AF65-F5344CB8AC3E}">
        <p14:creationId xmlns:p14="http://schemas.microsoft.com/office/powerpoint/2010/main" val="20013745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48640" y="19491"/>
            <a:ext cx="3120642" cy="2470322"/>
          </a:xfrm>
        </p:spPr>
        <p:txBody>
          <a:bodyPr>
            <a:normAutofit/>
          </a:bodyPr>
          <a:lstStyle/>
          <a:p>
            <a:r>
              <a:rPr lang="en-US" b="1" smtClean="0">
                <a:solidFill>
                  <a:schemeClr val="accent4"/>
                </a:solidFill>
              </a:rPr>
              <a:t>Breakdown of </a:t>
            </a:r>
            <a:r>
              <a:rPr lang="en-US" b="1" dirty="0" smtClean="0">
                <a:solidFill>
                  <a:schemeClr val="accent4"/>
                </a:solidFill>
              </a:rPr>
              <a:t>a Ring of Vorticity</a:t>
            </a:r>
            <a:endParaRPr lang="en-US" b="1" dirty="0">
              <a:solidFill>
                <a:schemeClr val="accent4"/>
              </a:solidFill>
            </a:endParaRPr>
          </a:p>
        </p:txBody>
      </p:sp>
      <p:sp>
        <p:nvSpPr>
          <p:cNvPr id="4" name="TextBox 3"/>
          <p:cNvSpPr txBox="1"/>
          <p:nvPr/>
        </p:nvSpPr>
        <p:spPr>
          <a:xfrm>
            <a:off x="548638" y="3068696"/>
            <a:ext cx="3042861" cy="2246769"/>
          </a:xfrm>
          <a:prstGeom prst="rect">
            <a:avLst/>
          </a:prstGeom>
          <a:noFill/>
          <a:effectLst/>
        </p:spPr>
        <p:txBody>
          <a:bodyPr wrap="square" rtlCol="0">
            <a:spAutoFit/>
          </a:bodyPr>
          <a:lstStyle/>
          <a:p>
            <a:pPr marL="457200" indent="-457200">
              <a:spcBef>
                <a:spcPts val="1800"/>
              </a:spcBef>
              <a:buClr>
                <a:schemeClr val="accent4"/>
              </a:buClr>
              <a:buSzPct val="85000"/>
              <a:buFont typeface="AppleSymbols" charset="0"/>
              <a:buChar char="⦿"/>
              <a:tabLst>
                <a:tab pos="1476375" algn="l"/>
              </a:tabLst>
            </a:pPr>
            <a:r>
              <a:rPr lang="en-US" sz="2800" dirty="0" smtClean="0"/>
              <a:t>Model results from a 4</a:t>
            </a:r>
            <a:r>
              <a:rPr lang="en-US" sz="2800" baseline="30000" dirty="0" smtClean="0"/>
              <a:t>th</a:t>
            </a:r>
            <a:r>
              <a:rPr lang="en-US" sz="2800" dirty="0" smtClean="0"/>
              <a:t>-order </a:t>
            </a:r>
            <a:r>
              <a:rPr lang="en-US" sz="2800" dirty="0" err="1" smtClean="0"/>
              <a:t>nondivergent</a:t>
            </a:r>
            <a:r>
              <a:rPr lang="en-US" sz="2800" dirty="0" smtClean="0"/>
              <a:t> </a:t>
            </a:r>
            <a:r>
              <a:rPr lang="en-US" sz="2800" dirty="0" err="1" smtClean="0"/>
              <a:t>barotropic</a:t>
            </a:r>
            <a:r>
              <a:rPr lang="en-US" sz="2800" dirty="0" smtClean="0"/>
              <a:t> model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1499" y="350285"/>
            <a:ext cx="8243624" cy="6182718"/>
          </a:xfrm>
          <a:prstGeom prst="rect">
            <a:avLst/>
          </a:prstGeom>
          <a:ln w="31750">
            <a:solidFill>
              <a:srgbClr val="C00000"/>
            </a:solidFill>
          </a:ln>
        </p:spPr>
      </p:pic>
    </p:spTree>
    <p:extLst>
      <p:ext uri="{BB962C8B-B14F-4D97-AF65-F5344CB8AC3E}">
        <p14:creationId xmlns:p14="http://schemas.microsoft.com/office/powerpoint/2010/main" val="14373247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6789"/>
            <a:ext cx="10515600" cy="1325563"/>
          </a:xfrm>
        </p:spPr>
        <p:txBody>
          <a:bodyPr/>
          <a:lstStyle/>
          <a:p>
            <a:r>
              <a:rPr lang="en-US" b="1" dirty="0" smtClean="0">
                <a:solidFill>
                  <a:schemeClr val="accent4"/>
                </a:solidFill>
              </a:rPr>
              <a:t>PV Equation:</a:t>
            </a:r>
            <a:endParaRPr lang="en-US" b="1" dirty="0">
              <a:solidFill>
                <a:schemeClr val="accent4"/>
              </a:solidFill>
            </a:endParaRPr>
          </a:p>
        </p:txBody>
      </p:sp>
      <p:pic>
        <p:nvPicPr>
          <p:cNvPr id="3" name="Picture 2"/>
          <p:cNvPicPr>
            <a:picLocks noChangeAspect="1"/>
          </p:cNvPicPr>
          <p:nvPr/>
        </p:nvPicPr>
        <p:blipFill>
          <a:blip r:embed="rId2"/>
          <a:stretch>
            <a:fillRect/>
          </a:stretch>
        </p:blipFill>
        <p:spPr>
          <a:xfrm>
            <a:off x="1042130" y="2378593"/>
            <a:ext cx="10680700" cy="1397000"/>
          </a:xfrm>
          <a:prstGeom prst="rect">
            <a:avLst/>
          </a:prstGeom>
          <a:ln w="31750">
            <a:solidFill>
              <a:srgbClr val="C00000"/>
            </a:solidFill>
          </a:ln>
          <a:effectLst/>
        </p:spPr>
      </p:pic>
      <p:pic>
        <p:nvPicPr>
          <p:cNvPr id="4" name="Picture 3"/>
          <p:cNvPicPr>
            <a:picLocks noChangeAspect="1"/>
          </p:cNvPicPr>
          <p:nvPr/>
        </p:nvPicPr>
        <p:blipFill>
          <a:blip r:embed="rId3"/>
          <a:stretch>
            <a:fillRect/>
          </a:stretch>
        </p:blipFill>
        <p:spPr>
          <a:xfrm>
            <a:off x="2457767" y="4032355"/>
            <a:ext cx="9248013" cy="1110234"/>
          </a:xfrm>
          <a:prstGeom prst="rect">
            <a:avLst/>
          </a:prstGeom>
          <a:ln w="31750">
            <a:solidFill>
              <a:schemeClr val="bg1"/>
            </a:solidFill>
          </a:ln>
          <a:effectLst/>
        </p:spPr>
      </p:pic>
      <p:sp>
        <p:nvSpPr>
          <p:cNvPr id="5" name="TextBox 4"/>
          <p:cNvSpPr txBox="1"/>
          <p:nvPr/>
        </p:nvSpPr>
        <p:spPr>
          <a:xfrm>
            <a:off x="610148" y="1105055"/>
            <a:ext cx="11142662" cy="1231106"/>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Consider axisymmetric, inviscid flow on an </a:t>
            </a:r>
            <a:r>
              <a:rPr lang="en-US" sz="3200" i="1" dirty="0"/>
              <a:t> </a:t>
            </a:r>
            <a:r>
              <a:rPr lang="en-US" sz="3200" i="1" dirty="0" smtClean="0"/>
              <a:t>  </a:t>
            </a:r>
            <a:r>
              <a:rPr lang="en-US" sz="3200" dirty="0" smtClean="0"/>
              <a:t>-plane</a:t>
            </a:r>
          </a:p>
          <a:p>
            <a:pPr marL="457200" indent="-457200">
              <a:spcBef>
                <a:spcPts val="1200"/>
              </a:spcBef>
              <a:buClr>
                <a:schemeClr val="accent4"/>
              </a:buClr>
              <a:buSzPct val="85000"/>
              <a:buFont typeface="AppleSymbols" charset="0"/>
              <a:buChar char="⦿"/>
            </a:pPr>
            <a:r>
              <a:rPr lang="en-US" sz="3200" dirty="0" smtClean="0"/>
              <a:t>PV equation expressed in cylindrical coordinates:</a:t>
            </a:r>
            <a:endParaRPr lang="en-US" sz="3200" dirty="0"/>
          </a:p>
        </p:txBody>
      </p:sp>
      <p:sp>
        <p:nvSpPr>
          <p:cNvPr id="6" name="TextBox 5"/>
          <p:cNvSpPr txBox="1"/>
          <p:nvPr/>
        </p:nvSpPr>
        <p:spPr>
          <a:xfrm>
            <a:off x="1210020" y="4027295"/>
            <a:ext cx="1251365" cy="523220"/>
          </a:xfrm>
          <a:prstGeom prst="rect">
            <a:avLst/>
          </a:prstGeom>
          <a:noFill/>
        </p:spPr>
        <p:txBody>
          <a:bodyPr wrap="square" rtlCol="0">
            <a:spAutoFit/>
          </a:bodyPr>
          <a:lstStyle/>
          <a:p>
            <a:r>
              <a:rPr lang="en-US" sz="2800" dirty="0" smtClean="0"/>
              <a:t>where</a:t>
            </a:r>
            <a:endParaRPr lang="en-US" sz="2800" dirty="0"/>
          </a:p>
        </p:txBody>
      </p:sp>
      <p:sp>
        <p:nvSpPr>
          <p:cNvPr id="7" name="TextBox 6"/>
          <p:cNvSpPr txBox="1"/>
          <p:nvPr/>
        </p:nvSpPr>
        <p:spPr>
          <a:xfrm>
            <a:off x="610148" y="5322058"/>
            <a:ext cx="6959885"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Potential radius      defined in terms of the absolute angular momentum:</a:t>
            </a:r>
          </a:p>
        </p:txBody>
      </p:sp>
      <p:pic>
        <p:nvPicPr>
          <p:cNvPr id="9" name="Picture 8"/>
          <p:cNvPicPr>
            <a:picLocks noChangeAspect="1"/>
          </p:cNvPicPr>
          <p:nvPr/>
        </p:nvPicPr>
        <p:blipFill>
          <a:blip r:embed="rId4"/>
          <a:stretch>
            <a:fillRect/>
          </a:stretch>
        </p:blipFill>
        <p:spPr>
          <a:xfrm>
            <a:off x="7777709" y="5505067"/>
            <a:ext cx="3771900" cy="711200"/>
          </a:xfrm>
          <a:prstGeom prst="rect">
            <a:avLst/>
          </a:prstGeom>
          <a:ln w="31750">
            <a:solidFill>
              <a:schemeClr val="bg1"/>
            </a:solidFill>
          </a:ln>
          <a:effectLst/>
        </p:spPr>
      </p:pic>
      <p:pic>
        <p:nvPicPr>
          <p:cNvPr id="8" name="Picture 7"/>
          <p:cNvPicPr>
            <a:picLocks noChangeAspect="1"/>
          </p:cNvPicPr>
          <p:nvPr/>
        </p:nvPicPr>
        <p:blipFill>
          <a:blip r:embed="rId5"/>
          <a:stretch>
            <a:fillRect/>
          </a:stretch>
        </p:blipFill>
        <p:spPr>
          <a:xfrm>
            <a:off x="3830140" y="5461745"/>
            <a:ext cx="381000" cy="304800"/>
          </a:xfrm>
          <a:prstGeom prst="rect">
            <a:avLst/>
          </a:prstGeom>
        </p:spPr>
      </p:pic>
      <p:pic>
        <p:nvPicPr>
          <p:cNvPr id="10" name="Picture 9"/>
          <p:cNvPicPr>
            <a:picLocks noChangeAspect="1"/>
          </p:cNvPicPr>
          <p:nvPr/>
        </p:nvPicPr>
        <p:blipFill>
          <a:blip r:embed="rId6"/>
          <a:stretch>
            <a:fillRect/>
          </a:stretch>
        </p:blipFill>
        <p:spPr>
          <a:xfrm>
            <a:off x="8254438" y="1241587"/>
            <a:ext cx="266700" cy="381000"/>
          </a:xfrm>
          <a:prstGeom prst="rect">
            <a:avLst/>
          </a:prstGeom>
        </p:spPr>
      </p:pic>
    </p:spTree>
    <p:extLst>
      <p:ext uri="{BB962C8B-B14F-4D97-AF65-F5344CB8AC3E}">
        <p14:creationId xmlns:p14="http://schemas.microsoft.com/office/powerpoint/2010/main" val="52232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0355"/>
            <a:ext cx="10515600" cy="1325563"/>
          </a:xfrm>
        </p:spPr>
        <p:txBody>
          <a:bodyPr/>
          <a:lstStyle/>
          <a:p>
            <a:r>
              <a:rPr lang="en-US" b="1" dirty="0" smtClean="0">
                <a:solidFill>
                  <a:schemeClr val="accent4"/>
                </a:solidFill>
              </a:rPr>
              <a:t>Simplification of the PV Equation:</a:t>
            </a:r>
            <a:endParaRPr lang="en-US" b="1" dirty="0">
              <a:solidFill>
                <a:schemeClr val="accent4"/>
              </a:solidFill>
            </a:endParaRPr>
          </a:p>
        </p:txBody>
      </p:sp>
      <p:sp>
        <p:nvSpPr>
          <p:cNvPr id="3" name="TextBox 2"/>
          <p:cNvSpPr txBox="1"/>
          <p:nvPr/>
        </p:nvSpPr>
        <p:spPr>
          <a:xfrm>
            <a:off x="610148" y="1105055"/>
            <a:ext cx="3281369"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Coordinate transformation:</a:t>
            </a:r>
          </a:p>
        </p:txBody>
      </p:sp>
      <p:sp>
        <p:nvSpPr>
          <p:cNvPr id="4" name="TextBox 3"/>
          <p:cNvSpPr txBox="1"/>
          <p:nvPr/>
        </p:nvSpPr>
        <p:spPr>
          <a:xfrm>
            <a:off x="610149" y="2404039"/>
            <a:ext cx="2711930"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Material derivative:</a:t>
            </a:r>
          </a:p>
        </p:txBody>
      </p:sp>
      <p:pic>
        <p:nvPicPr>
          <p:cNvPr id="5" name="Picture 4"/>
          <p:cNvPicPr>
            <a:picLocks noChangeAspect="1"/>
          </p:cNvPicPr>
          <p:nvPr/>
        </p:nvPicPr>
        <p:blipFill>
          <a:blip r:embed="rId2"/>
          <a:stretch>
            <a:fillRect/>
          </a:stretch>
        </p:blipFill>
        <p:spPr>
          <a:xfrm>
            <a:off x="4105948" y="1339170"/>
            <a:ext cx="4267200" cy="685800"/>
          </a:xfrm>
          <a:prstGeom prst="rect">
            <a:avLst/>
          </a:prstGeom>
          <a:ln w="31750">
            <a:solidFill>
              <a:schemeClr val="bg1"/>
            </a:solidFill>
          </a:ln>
          <a:effectLst/>
        </p:spPr>
      </p:pic>
      <p:sp>
        <p:nvSpPr>
          <p:cNvPr id="6" name="TextBox 5"/>
          <p:cNvSpPr txBox="1"/>
          <p:nvPr/>
        </p:nvSpPr>
        <p:spPr>
          <a:xfrm>
            <a:off x="8621870" y="1438575"/>
            <a:ext cx="1265275" cy="523220"/>
          </a:xfrm>
          <a:prstGeom prst="rect">
            <a:avLst/>
          </a:prstGeom>
          <a:noFill/>
        </p:spPr>
        <p:txBody>
          <a:bodyPr wrap="square" rtlCol="0">
            <a:spAutoFit/>
          </a:bodyPr>
          <a:lstStyle/>
          <a:p>
            <a:r>
              <a:rPr lang="en-US" sz="2800" dirty="0" smtClean="0"/>
              <a:t>where</a:t>
            </a:r>
            <a:endParaRPr lang="en-US" sz="2800" dirty="0"/>
          </a:p>
        </p:txBody>
      </p:sp>
      <p:pic>
        <p:nvPicPr>
          <p:cNvPr id="8" name="Picture 7"/>
          <p:cNvPicPr>
            <a:picLocks noChangeAspect="1"/>
          </p:cNvPicPr>
          <p:nvPr/>
        </p:nvPicPr>
        <p:blipFill>
          <a:blip r:embed="rId3"/>
          <a:stretch>
            <a:fillRect/>
          </a:stretch>
        </p:blipFill>
        <p:spPr>
          <a:xfrm>
            <a:off x="3322079" y="2353625"/>
            <a:ext cx="7823200" cy="1193800"/>
          </a:xfrm>
          <a:prstGeom prst="rect">
            <a:avLst/>
          </a:prstGeom>
          <a:ln w="31750">
            <a:solidFill>
              <a:schemeClr val="bg1"/>
            </a:solidFill>
          </a:ln>
          <a:effectLst/>
        </p:spPr>
      </p:pic>
      <p:sp>
        <p:nvSpPr>
          <p:cNvPr id="9" name="TextBox 8"/>
          <p:cNvSpPr txBox="1"/>
          <p:nvPr/>
        </p:nvSpPr>
        <p:spPr>
          <a:xfrm>
            <a:off x="3314881" y="3619550"/>
            <a:ext cx="8480879" cy="523220"/>
          </a:xfrm>
          <a:prstGeom prst="rect">
            <a:avLst/>
          </a:prstGeom>
          <a:noFill/>
        </p:spPr>
        <p:txBody>
          <a:bodyPr wrap="square" rtlCol="0">
            <a:spAutoFit/>
          </a:bodyPr>
          <a:lstStyle/>
          <a:p>
            <a:r>
              <a:rPr lang="en-US" sz="2800" dirty="0" smtClean="0"/>
              <a:t>where       is the rate that fluid particles cross     -surfaces</a:t>
            </a:r>
            <a:endParaRPr lang="en-US" sz="2800" dirty="0"/>
          </a:p>
        </p:txBody>
      </p:sp>
      <p:sp>
        <p:nvSpPr>
          <p:cNvPr id="10" name="TextBox 9"/>
          <p:cNvSpPr txBox="1"/>
          <p:nvPr/>
        </p:nvSpPr>
        <p:spPr>
          <a:xfrm>
            <a:off x="610149" y="4325423"/>
            <a:ext cx="5790651"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For inviscid axisymmetric flow:</a:t>
            </a:r>
          </a:p>
        </p:txBody>
      </p:sp>
      <p:sp>
        <p:nvSpPr>
          <p:cNvPr id="11" name="TextBox 10"/>
          <p:cNvSpPr txBox="1"/>
          <p:nvPr/>
        </p:nvSpPr>
        <p:spPr>
          <a:xfrm>
            <a:off x="610148" y="5181776"/>
            <a:ext cx="4504111"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Simplified PV equation:</a:t>
            </a:r>
          </a:p>
        </p:txBody>
      </p:sp>
      <p:pic>
        <p:nvPicPr>
          <p:cNvPr id="12" name="Picture 11"/>
          <p:cNvPicPr>
            <a:picLocks noChangeAspect="1"/>
          </p:cNvPicPr>
          <p:nvPr/>
        </p:nvPicPr>
        <p:blipFill>
          <a:blip r:embed="rId4"/>
          <a:stretch>
            <a:fillRect/>
          </a:stretch>
        </p:blipFill>
        <p:spPr>
          <a:xfrm>
            <a:off x="5405622" y="5181330"/>
            <a:ext cx="3975100" cy="1270000"/>
          </a:xfrm>
          <a:prstGeom prst="rect">
            <a:avLst/>
          </a:prstGeom>
          <a:ln w="31750">
            <a:solidFill>
              <a:srgbClr val="C00000"/>
            </a:solidFill>
          </a:ln>
          <a:effectLst/>
        </p:spPr>
      </p:pic>
      <p:pic>
        <p:nvPicPr>
          <p:cNvPr id="15" name="Picture 14"/>
          <p:cNvPicPr>
            <a:picLocks noChangeAspect="1"/>
          </p:cNvPicPr>
          <p:nvPr/>
        </p:nvPicPr>
        <p:blipFill>
          <a:blip r:embed="rId5"/>
          <a:stretch>
            <a:fillRect/>
          </a:stretch>
        </p:blipFill>
        <p:spPr>
          <a:xfrm>
            <a:off x="6541529" y="4316919"/>
            <a:ext cx="1384300" cy="596900"/>
          </a:xfrm>
          <a:prstGeom prst="rect">
            <a:avLst/>
          </a:prstGeom>
          <a:ln w="31750">
            <a:solidFill>
              <a:schemeClr val="bg1"/>
            </a:solidFill>
          </a:ln>
          <a:effectLst/>
        </p:spPr>
      </p:pic>
      <p:pic>
        <p:nvPicPr>
          <p:cNvPr id="18" name="Picture 17"/>
          <p:cNvPicPr>
            <a:picLocks noChangeAspect="1"/>
          </p:cNvPicPr>
          <p:nvPr/>
        </p:nvPicPr>
        <p:blipFill>
          <a:blip r:embed="rId6"/>
          <a:stretch>
            <a:fillRect/>
          </a:stretch>
        </p:blipFill>
        <p:spPr>
          <a:xfrm>
            <a:off x="4437097" y="3613895"/>
            <a:ext cx="355600" cy="393700"/>
          </a:xfrm>
          <a:prstGeom prst="rect">
            <a:avLst/>
          </a:prstGeom>
        </p:spPr>
      </p:pic>
      <p:pic>
        <p:nvPicPr>
          <p:cNvPr id="19" name="Picture 18"/>
          <p:cNvPicPr>
            <a:picLocks noChangeAspect="1"/>
          </p:cNvPicPr>
          <p:nvPr/>
        </p:nvPicPr>
        <p:blipFill>
          <a:blip r:embed="rId7"/>
          <a:stretch>
            <a:fillRect/>
          </a:stretch>
        </p:blipFill>
        <p:spPr>
          <a:xfrm>
            <a:off x="9925120" y="3734545"/>
            <a:ext cx="355600" cy="279400"/>
          </a:xfrm>
          <a:prstGeom prst="rect">
            <a:avLst/>
          </a:prstGeom>
        </p:spPr>
      </p:pic>
      <p:pic>
        <p:nvPicPr>
          <p:cNvPr id="20" name="Picture 19"/>
          <p:cNvPicPr>
            <a:picLocks noChangeAspect="1"/>
          </p:cNvPicPr>
          <p:nvPr/>
        </p:nvPicPr>
        <p:blipFill>
          <a:blip r:embed="rId8"/>
          <a:stretch>
            <a:fillRect/>
          </a:stretch>
        </p:blipFill>
        <p:spPr>
          <a:xfrm>
            <a:off x="9887145" y="1525130"/>
            <a:ext cx="1028700" cy="304800"/>
          </a:xfrm>
          <a:prstGeom prst="rect">
            <a:avLst/>
          </a:prstGeom>
        </p:spPr>
      </p:pic>
    </p:spTree>
    <p:extLst>
      <p:ext uri="{BB962C8B-B14F-4D97-AF65-F5344CB8AC3E}">
        <p14:creationId xmlns:p14="http://schemas.microsoft.com/office/powerpoint/2010/main" val="202940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0355"/>
            <a:ext cx="10515600" cy="1325563"/>
          </a:xfrm>
        </p:spPr>
        <p:txBody>
          <a:bodyPr/>
          <a:lstStyle/>
          <a:p>
            <a:r>
              <a:rPr lang="en-US" b="1" dirty="0" smtClean="0">
                <a:solidFill>
                  <a:schemeClr val="accent4"/>
                </a:solidFill>
              </a:rPr>
              <a:t>PV Dynamics in Characteristic Form:</a:t>
            </a:r>
            <a:endParaRPr lang="en-US" b="1" dirty="0">
              <a:solidFill>
                <a:schemeClr val="accent4"/>
              </a:solidFill>
            </a:endParaRPr>
          </a:p>
        </p:txBody>
      </p:sp>
      <p:sp>
        <p:nvSpPr>
          <p:cNvPr id="3" name="TextBox 2"/>
          <p:cNvSpPr txBox="1"/>
          <p:nvPr/>
        </p:nvSpPr>
        <p:spPr>
          <a:xfrm>
            <a:off x="610148" y="1174885"/>
            <a:ext cx="5769387"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Simplified PV equation can be written in characteristic form:</a:t>
            </a:r>
          </a:p>
        </p:txBody>
      </p:sp>
      <p:pic>
        <p:nvPicPr>
          <p:cNvPr id="4" name="Picture 3"/>
          <p:cNvPicPr>
            <a:picLocks noChangeAspect="1"/>
          </p:cNvPicPr>
          <p:nvPr/>
        </p:nvPicPr>
        <p:blipFill>
          <a:blip r:embed="rId2"/>
          <a:stretch>
            <a:fillRect/>
          </a:stretch>
        </p:blipFill>
        <p:spPr>
          <a:xfrm>
            <a:off x="6441043" y="1122944"/>
            <a:ext cx="5270500" cy="1181100"/>
          </a:xfrm>
          <a:prstGeom prst="rect">
            <a:avLst/>
          </a:prstGeom>
          <a:ln w="31750">
            <a:solidFill>
              <a:srgbClr val="C00000"/>
            </a:solidFill>
          </a:ln>
          <a:effectLst/>
        </p:spPr>
      </p:pic>
      <p:sp>
        <p:nvSpPr>
          <p:cNvPr id="5" name="TextBox 4"/>
          <p:cNvSpPr txBox="1"/>
          <p:nvPr/>
        </p:nvSpPr>
        <p:spPr>
          <a:xfrm>
            <a:off x="610148" y="2380027"/>
            <a:ext cx="4155525"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Derivative along a characteristic:</a:t>
            </a:r>
          </a:p>
        </p:txBody>
      </p:sp>
      <p:pic>
        <p:nvPicPr>
          <p:cNvPr id="6" name="Picture 5"/>
          <p:cNvPicPr>
            <a:picLocks noChangeAspect="1"/>
          </p:cNvPicPr>
          <p:nvPr/>
        </p:nvPicPr>
        <p:blipFill>
          <a:blip r:embed="rId3"/>
          <a:stretch>
            <a:fillRect/>
          </a:stretch>
        </p:blipFill>
        <p:spPr>
          <a:xfrm>
            <a:off x="4556640" y="2584302"/>
            <a:ext cx="5588000" cy="711200"/>
          </a:xfrm>
          <a:prstGeom prst="rect">
            <a:avLst/>
          </a:prstGeom>
          <a:ln w="31750">
            <a:solidFill>
              <a:schemeClr val="bg1"/>
            </a:solidFill>
          </a:ln>
          <a:effectLst/>
        </p:spPr>
      </p:pic>
      <p:sp>
        <p:nvSpPr>
          <p:cNvPr id="7" name="TextBox 6"/>
          <p:cNvSpPr txBox="1"/>
          <p:nvPr/>
        </p:nvSpPr>
        <p:spPr>
          <a:xfrm>
            <a:off x="610149" y="3585169"/>
            <a:ext cx="4961312"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Significant </a:t>
            </a:r>
            <a:r>
              <a:rPr lang="en-US" sz="3200" dirty="0"/>
              <a:t>s</a:t>
            </a:r>
            <a:r>
              <a:rPr lang="en-US" sz="3200" dirty="0" smtClean="0"/>
              <a:t>implification:</a:t>
            </a:r>
          </a:p>
        </p:txBody>
      </p:sp>
      <p:sp>
        <p:nvSpPr>
          <p:cNvPr id="10" name="TextBox 9"/>
          <p:cNvSpPr txBox="1"/>
          <p:nvPr/>
        </p:nvSpPr>
        <p:spPr>
          <a:xfrm>
            <a:off x="5467286" y="3654619"/>
            <a:ext cx="6368902" cy="954107"/>
          </a:xfrm>
          <a:prstGeom prst="rect">
            <a:avLst/>
          </a:prstGeom>
          <a:noFill/>
        </p:spPr>
        <p:txBody>
          <a:bodyPr wrap="square" rtlCol="0">
            <a:spAutoFit/>
          </a:bodyPr>
          <a:lstStyle/>
          <a:p>
            <a:r>
              <a:rPr lang="en-US" sz="2800" dirty="0" smtClean="0">
                <a:solidFill>
                  <a:schemeClr val="accent4">
                    <a:lumMod val="40000"/>
                    <a:lumOff val="60000"/>
                  </a:schemeClr>
                </a:solidFill>
              </a:rPr>
              <a:t>1 PDE reduced to 2 ODE’s that can be solved in succession</a:t>
            </a:r>
            <a:endParaRPr lang="en-US" sz="2800" dirty="0">
              <a:solidFill>
                <a:schemeClr val="accent4">
                  <a:lumMod val="40000"/>
                  <a:lumOff val="60000"/>
                </a:schemeClr>
              </a:solidFill>
            </a:endParaRPr>
          </a:p>
        </p:txBody>
      </p:sp>
      <p:sp>
        <p:nvSpPr>
          <p:cNvPr id="14" name="TextBox 13"/>
          <p:cNvSpPr txBox="1"/>
          <p:nvPr/>
        </p:nvSpPr>
        <p:spPr>
          <a:xfrm>
            <a:off x="624808" y="4676821"/>
            <a:ext cx="11086735" cy="160043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For a given </a:t>
            </a:r>
            <a:r>
              <a:rPr lang="en-US" sz="3200" dirty="0" err="1" smtClean="0"/>
              <a:t>diabatic</a:t>
            </a:r>
            <a:r>
              <a:rPr lang="en-US" sz="3200" dirty="0" smtClean="0"/>
              <a:t> heating     :</a:t>
            </a:r>
          </a:p>
          <a:p>
            <a:pPr marL="1371600" lvl="2"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1</a:t>
            </a:r>
            <a:r>
              <a:rPr lang="en-US" sz="2800" baseline="30000" dirty="0" smtClean="0">
                <a:solidFill>
                  <a:schemeClr val="accent4">
                    <a:lumMod val="40000"/>
                    <a:lumOff val="60000"/>
                  </a:schemeClr>
                </a:solidFill>
              </a:rPr>
              <a:t>st</a:t>
            </a:r>
            <a:r>
              <a:rPr lang="en-US" sz="2800" dirty="0" smtClean="0">
                <a:solidFill>
                  <a:schemeClr val="accent4">
                    <a:lumMod val="40000"/>
                    <a:lumOff val="60000"/>
                  </a:schemeClr>
                </a:solidFill>
              </a:rPr>
              <a:t> ODE:	 gives the variation of PV along a characteristic</a:t>
            </a:r>
          </a:p>
          <a:p>
            <a:pPr marL="1371600" lvl="2"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2</a:t>
            </a:r>
            <a:r>
              <a:rPr lang="en-US" sz="2800" baseline="30000" dirty="0" smtClean="0">
                <a:solidFill>
                  <a:schemeClr val="accent4">
                    <a:lumMod val="40000"/>
                    <a:lumOff val="60000"/>
                  </a:schemeClr>
                </a:solidFill>
              </a:rPr>
              <a:t>nd</a:t>
            </a:r>
            <a:r>
              <a:rPr lang="en-US" sz="2800" dirty="0" smtClean="0">
                <a:solidFill>
                  <a:schemeClr val="accent4">
                    <a:lumMod val="40000"/>
                    <a:lumOff val="60000"/>
                  </a:schemeClr>
                </a:solidFill>
              </a:rPr>
              <a:t> ODE:	 gives the shape of the characteristic</a:t>
            </a:r>
          </a:p>
        </p:txBody>
      </p:sp>
      <p:pic>
        <p:nvPicPr>
          <p:cNvPr id="8" name="Picture 7"/>
          <p:cNvPicPr>
            <a:picLocks noChangeAspect="1"/>
          </p:cNvPicPr>
          <p:nvPr/>
        </p:nvPicPr>
        <p:blipFill>
          <a:blip r:embed="rId4"/>
          <a:stretch>
            <a:fillRect/>
          </a:stretch>
        </p:blipFill>
        <p:spPr>
          <a:xfrm>
            <a:off x="5871103" y="4709707"/>
            <a:ext cx="266700" cy="419100"/>
          </a:xfrm>
          <a:prstGeom prst="rect">
            <a:avLst/>
          </a:prstGeom>
        </p:spPr>
      </p:pic>
    </p:spTree>
    <p:extLst>
      <p:ext uri="{BB962C8B-B14F-4D97-AF65-F5344CB8AC3E}">
        <p14:creationId xmlns:p14="http://schemas.microsoft.com/office/powerpoint/2010/main" val="180609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9490"/>
            <a:ext cx="10515600" cy="1325563"/>
          </a:xfrm>
        </p:spPr>
        <p:txBody>
          <a:bodyPr/>
          <a:lstStyle/>
          <a:p>
            <a:r>
              <a:rPr lang="en-US" b="1" dirty="0" smtClean="0">
                <a:solidFill>
                  <a:schemeClr val="accent4"/>
                </a:solidFill>
              </a:rPr>
              <a:t>Useful Example:</a:t>
            </a:r>
            <a:endParaRPr lang="en-US" b="1" dirty="0">
              <a:solidFill>
                <a:schemeClr val="accent4"/>
              </a:solidFill>
            </a:endParaRPr>
          </a:p>
        </p:txBody>
      </p:sp>
      <p:sp>
        <p:nvSpPr>
          <p:cNvPr id="3" name="TextBox 2"/>
          <p:cNvSpPr txBox="1"/>
          <p:nvPr/>
        </p:nvSpPr>
        <p:spPr>
          <a:xfrm>
            <a:off x="610148" y="1174885"/>
            <a:ext cx="11255787"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Assume the </a:t>
            </a:r>
            <a:r>
              <a:rPr lang="en-US" sz="3200" dirty="0" err="1" smtClean="0"/>
              <a:t>diabatic</a:t>
            </a:r>
            <a:r>
              <a:rPr lang="en-US" sz="3200" dirty="0" smtClean="0"/>
              <a:t> heating       is independent of       and has the separable form:</a:t>
            </a:r>
          </a:p>
        </p:txBody>
      </p:sp>
      <p:sp>
        <p:nvSpPr>
          <p:cNvPr id="7" name="TextBox 6"/>
          <p:cNvSpPr txBox="1"/>
          <p:nvPr/>
        </p:nvSpPr>
        <p:spPr>
          <a:xfrm>
            <a:off x="8448837" y="2318519"/>
            <a:ext cx="3041650" cy="954107"/>
          </a:xfrm>
          <a:prstGeom prst="rect">
            <a:avLst/>
          </a:prstGeom>
          <a:noFill/>
        </p:spPr>
        <p:txBody>
          <a:bodyPr wrap="square" rtlCol="0">
            <a:spAutoFit/>
          </a:bodyPr>
          <a:lstStyle/>
          <a:p>
            <a:r>
              <a:rPr lang="en-US" sz="2800" dirty="0" smtClean="0"/>
              <a:t>where               is a specified function</a:t>
            </a:r>
          </a:p>
        </p:txBody>
      </p:sp>
      <p:sp>
        <p:nvSpPr>
          <p:cNvPr id="11" name="TextBox 10"/>
          <p:cNvSpPr txBox="1"/>
          <p:nvPr/>
        </p:nvSpPr>
        <p:spPr>
          <a:xfrm>
            <a:off x="610148" y="3593203"/>
            <a:ext cx="4921972"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Set boundary </a:t>
            </a:r>
            <a:r>
              <a:rPr lang="en-US" sz="3200" dirty="0" err="1" smtClean="0"/>
              <a:t>isentropes</a:t>
            </a:r>
            <a:r>
              <a:rPr lang="en-US" sz="3200" dirty="0" smtClean="0"/>
              <a:t>:</a:t>
            </a:r>
          </a:p>
        </p:txBody>
      </p:sp>
      <p:pic>
        <p:nvPicPr>
          <p:cNvPr id="12" name="Picture 11"/>
          <p:cNvPicPr>
            <a:picLocks noChangeAspect="1"/>
          </p:cNvPicPr>
          <p:nvPr/>
        </p:nvPicPr>
        <p:blipFill>
          <a:blip r:embed="rId2"/>
          <a:stretch>
            <a:fillRect/>
          </a:stretch>
        </p:blipFill>
        <p:spPr>
          <a:xfrm>
            <a:off x="1786890" y="2252103"/>
            <a:ext cx="6286500" cy="1117600"/>
          </a:xfrm>
          <a:prstGeom prst="rect">
            <a:avLst/>
          </a:prstGeom>
          <a:ln w="31750">
            <a:solidFill>
              <a:srgbClr val="C00000"/>
            </a:solidFill>
          </a:ln>
          <a:effectLst/>
        </p:spPr>
      </p:pic>
      <p:sp>
        <p:nvSpPr>
          <p:cNvPr id="14" name="TextBox 13"/>
          <p:cNvSpPr txBox="1"/>
          <p:nvPr/>
        </p:nvSpPr>
        <p:spPr>
          <a:xfrm>
            <a:off x="610147" y="4332898"/>
            <a:ext cx="11482793" cy="160043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a:t>M</a:t>
            </a:r>
            <a:r>
              <a:rPr lang="en-US" sz="3200" dirty="0" smtClean="0"/>
              <a:t>ax value of </a:t>
            </a:r>
            <a:r>
              <a:rPr lang="en-US" sz="3200" dirty="0" err="1" smtClean="0"/>
              <a:t>diabatic</a:t>
            </a:r>
            <a:r>
              <a:rPr lang="en-US" sz="3200" dirty="0" smtClean="0"/>
              <a:t> heating occurs on the                       surface</a:t>
            </a:r>
          </a:p>
          <a:p>
            <a:pPr marL="1371600" lvl="2"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Reasonable for mean tropical atmosphere</a:t>
            </a:r>
          </a:p>
          <a:p>
            <a:pPr marL="1371600" lvl="2"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Not as reasonable for the warm core of an intense TC</a:t>
            </a:r>
          </a:p>
        </p:txBody>
      </p:sp>
      <p:pic>
        <p:nvPicPr>
          <p:cNvPr id="15" name="Picture 14"/>
          <p:cNvPicPr>
            <a:picLocks noChangeAspect="1"/>
          </p:cNvPicPr>
          <p:nvPr/>
        </p:nvPicPr>
        <p:blipFill>
          <a:blip r:embed="rId3"/>
          <a:stretch>
            <a:fillRect/>
          </a:stretch>
        </p:blipFill>
        <p:spPr>
          <a:xfrm>
            <a:off x="5632251" y="3613813"/>
            <a:ext cx="5981700" cy="571500"/>
          </a:xfrm>
          <a:prstGeom prst="rect">
            <a:avLst/>
          </a:prstGeom>
          <a:ln w="31750">
            <a:solidFill>
              <a:schemeClr val="bg1"/>
            </a:solidFill>
          </a:ln>
          <a:effectLst/>
        </p:spPr>
      </p:pic>
      <p:sp>
        <p:nvSpPr>
          <p:cNvPr id="18" name="TextBox 17"/>
          <p:cNvSpPr txBox="1"/>
          <p:nvPr/>
        </p:nvSpPr>
        <p:spPr>
          <a:xfrm>
            <a:off x="610147" y="5966450"/>
            <a:ext cx="11255788"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This example most applicable to early formation of PV tower</a:t>
            </a:r>
          </a:p>
        </p:txBody>
      </p:sp>
      <p:pic>
        <p:nvPicPr>
          <p:cNvPr id="6" name="Picture 5"/>
          <p:cNvPicPr>
            <a:picLocks noChangeAspect="1"/>
          </p:cNvPicPr>
          <p:nvPr/>
        </p:nvPicPr>
        <p:blipFill>
          <a:blip r:embed="rId4"/>
          <a:stretch>
            <a:fillRect/>
          </a:stretch>
        </p:blipFill>
        <p:spPr>
          <a:xfrm>
            <a:off x="6061693" y="1224080"/>
            <a:ext cx="266700" cy="419100"/>
          </a:xfrm>
          <a:prstGeom prst="rect">
            <a:avLst/>
          </a:prstGeom>
        </p:spPr>
      </p:pic>
      <p:pic>
        <p:nvPicPr>
          <p:cNvPr id="8" name="Picture 7"/>
          <p:cNvPicPr>
            <a:picLocks noChangeAspect="1"/>
          </p:cNvPicPr>
          <p:nvPr/>
        </p:nvPicPr>
        <p:blipFill>
          <a:blip r:embed="rId5"/>
          <a:stretch>
            <a:fillRect/>
          </a:stretch>
        </p:blipFill>
        <p:spPr>
          <a:xfrm>
            <a:off x="9572360" y="1387060"/>
            <a:ext cx="266700" cy="228600"/>
          </a:xfrm>
          <a:prstGeom prst="rect">
            <a:avLst/>
          </a:prstGeom>
        </p:spPr>
      </p:pic>
      <p:pic>
        <p:nvPicPr>
          <p:cNvPr id="9" name="Picture 8"/>
          <p:cNvPicPr>
            <a:picLocks noChangeAspect="1"/>
          </p:cNvPicPr>
          <p:nvPr/>
        </p:nvPicPr>
        <p:blipFill>
          <a:blip r:embed="rId6"/>
          <a:stretch>
            <a:fillRect/>
          </a:stretch>
        </p:blipFill>
        <p:spPr>
          <a:xfrm>
            <a:off x="9592024" y="2377342"/>
            <a:ext cx="927100" cy="457200"/>
          </a:xfrm>
          <a:prstGeom prst="rect">
            <a:avLst/>
          </a:prstGeom>
        </p:spPr>
      </p:pic>
      <p:pic>
        <p:nvPicPr>
          <p:cNvPr id="10" name="Picture 9"/>
          <p:cNvPicPr>
            <a:picLocks noChangeAspect="1"/>
          </p:cNvPicPr>
          <p:nvPr/>
        </p:nvPicPr>
        <p:blipFill>
          <a:blip r:embed="rId7"/>
          <a:stretch>
            <a:fillRect/>
          </a:stretch>
        </p:blipFill>
        <p:spPr>
          <a:xfrm>
            <a:off x="8514952" y="4433428"/>
            <a:ext cx="1828800" cy="342900"/>
          </a:xfrm>
          <a:prstGeom prst="rect">
            <a:avLst/>
          </a:prstGeom>
        </p:spPr>
      </p:pic>
    </p:spTree>
    <p:extLst>
      <p:ext uri="{BB962C8B-B14F-4D97-AF65-F5344CB8AC3E}">
        <p14:creationId xmlns:p14="http://schemas.microsoft.com/office/powerpoint/2010/main" val="4150467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61123" y="6326844"/>
            <a:ext cx="7040135" cy="369332"/>
          </a:xfrm>
          <a:prstGeom prst="rect">
            <a:avLst/>
          </a:prstGeom>
          <a:noFill/>
        </p:spPr>
        <p:txBody>
          <a:bodyPr wrap="square" rtlCol="0">
            <a:spAutoFit/>
          </a:bodyPr>
          <a:lstStyle/>
          <a:p>
            <a:r>
              <a:rPr lang="en-US" dirty="0" smtClean="0">
                <a:solidFill>
                  <a:schemeClr val="accent5">
                    <a:lumMod val="40000"/>
                    <a:lumOff val="60000"/>
                  </a:schemeClr>
                </a:solidFill>
              </a:rPr>
              <a:t>(from the book Geophysics and Meteorology at the University of Leipzig)</a:t>
            </a:r>
            <a:endParaRPr lang="en-US" dirty="0">
              <a:solidFill>
                <a:schemeClr val="accent5">
                  <a:lumMod val="40000"/>
                  <a:lumOff val="60000"/>
                </a:schemeClr>
              </a:solidFill>
            </a:endParaRPr>
          </a:p>
        </p:txBody>
      </p:sp>
      <p:sp>
        <p:nvSpPr>
          <p:cNvPr id="8" name="Title 1"/>
          <p:cNvSpPr txBox="1">
            <a:spLocks/>
          </p:cNvSpPr>
          <p:nvPr/>
        </p:nvSpPr>
        <p:spPr>
          <a:xfrm>
            <a:off x="548640" y="167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4"/>
                </a:solidFill>
              </a:rPr>
              <a:t>Bernhard </a:t>
            </a:r>
            <a:r>
              <a:rPr lang="en-US" b="1" dirty="0" err="1" smtClean="0">
                <a:solidFill>
                  <a:schemeClr val="accent4"/>
                </a:solidFill>
              </a:rPr>
              <a:t>Haurwitz</a:t>
            </a:r>
            <a:r>
              <a:rPr lang="en-US" b="1" dirty="0" smtClean="0">
                <a:solidFill>
                  <a:schemeClr val="accent4"/>
                </a:solidFill>
              </a:rPr>
              <a:t>:  1932</a:t>
            </a:r>
            <a:endParaRPr lang="en-US" b="1" dirty="0">
              <a:solidFill>
                <a:schemeClr val="accent4"/>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949" y="1342352"/>
            <a:ext cx="6167539" cy="4963464"/>
          </a:xfrm>
          <a:prstGeom prst="rect">
            <a:avLst/>
          </a:prstGeom>
          <a:ln w="31750">
            <a:solidFill>
              <a:schemeClr val="bg1"/>
            </a:solidFill>
          </a:ln>
        </p:spPr>
      </p:pic>
      <p:sp>
        <p:nvSpPr>
          <p:cNvPr id="5" name="Oval 4"/>
          <p:cNvSpPr/>
          <p:nvPr/>
        </p:nvSpPr>
        <p:spPr>
          <a:xfrm>
            <a:off x="5421855" y="2679760"/>
            <a:ext cx="1580830" cy="203319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095282" y="1542343"/>
            <a:ext cx="5096718" cy="3847207"/>
          </a:xfrm>
          <a:prstGeom prst="rect">
            <a:avLst/>
          </a:prstGeom>
          <a:noFill/>
        </p:spPr>
        <p:txBody>
          <a:bodyPr wrap="square" rtlCol="0">
            <a:spAutoFit/>
          </a:bodyPr>
          <a:lstStyle/>
          <a:p>
            <a:pPr marL="457200" indent="-457200">
              <a:spcBef>
                <a:spcPts val="2400"/>
              </a:spcBef>
              <a:buClr>
                <a:schemeClr val="accent4"/>
              </a:buClr>
              <a:buSzPct val="85000"/>
              <a:buFont typeface="AppleSymbols" charset="0"/>
              <a:buChar char="⦿"/>
            </a:pPr>
            <a:r>
              <a:rPr lang="en-US" sz="3200" dirty="0" smtClean="0"/>
              <a:t>Farewell party at the University of Leipzig before leaving for the US</a:t>
            </a:r>
          </a:p>
          <a:p>
            <a:pPr marL="457200" indent="-457200">
              <a:spcBef>
                <a:spcPts val="2400"/>
              </a:spcBef>
              <a:buClr>
                <a:schemeClr val="accent4"/>
              </a:buClr>
              <a:buSzPct val="85000"/>
              <a:buFont typeface="AppleSymbols" charset="0"/>
              <a:buChar char="⦿"/>
            </a:pPr>
            <a:r>
              <a:rPr lang="en-US" sz="3200" dirty="0" smtClean="0"/>
              <a:t>Invited to MIT by </a:t>
            </a:r>
            <a:r>
              <a:rPr lang="en-US" sz="3200" dirty="0" err="1" smtClean="0"/>
              <a:t>Rossby</a:t>
            </a:r>
            <a:r>
              <a:rPr lang="en-US" sz="3200" dirty="0" smtClean="0"/>
              <a:t> for what was originally planned to be a brief 7-month visit to the US</a:t>
            </a:r>
          </a:p>
        </p:txBody>
      </p:sp>
    </p:spTree>
    <p:extLst>
      <p:ext uri="{BB962C8B-B14F-4D97-AF65-F5344CB8AC3E}">
        <p14:creationId xmlns:p14="http://schemas.microsoft.com/office/powerpoint/2010/main" val="129157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9490"/>
            <a:ext cx="10515600" cy="1325563"/>
          </a:xfrm>
        </p:spPr>
        <p:txBody>
          <a:bodyPr/>
          <a:lstStyle/>
          <a:p>
            <a:r>
              <a:rPr lang="en-US" b="1" dirty="0" smtClean="0">
                <a:solidFill>
                  <a:schemeClr val="accent4"/>
                </a:solidFill>
              </a:rPr>
              <a:t>Useful Example:  Characteristics</a:t>
            </a:r>
            <a:endParaRPr lang="en-US" b="1" dirty="0">
              <a:solidFill>
                <a:schemeClr val="accent4"/>
              </a:solidFill>
            </a:endParaRPr>
          </a:p>
        </p:txBody>
      </p:sp>
      <p:sp>
        <p:nvSpPr>
          <p:cNvPr id="3" name="TextBox 2"/>
          <p:cNvSpPr txBox="1"/>
          <p:nvPr/>
        </p:nvSpPr>
        <p:spPr>
          <a:xfrm>
            <a:off x="610150" y="1174885"/>
            <a:ext cx="5685142"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Equation for characteristics:</a:t>
            </a:r>
          </a:p>
        </p:txBody>
      </p:sp>
      <p:pic>
        <p:nvPicPr>
          <p:cNvPr id="4" name="Picture 3"/>
          <p:cNvPicPr>
            <a:picLocks noChangeAspect="1"/>
          </p:cNvPicPr>
          <p:nvPr/>
        </p:nvPicPr>
        <p:blipFill>
          <a:blip r:embed="rId2"/>
          <a:stretch>
            <a:fillRect/>
          </a:stretch>
        </p:blipFill>
        <p:spPr>
          <a:xfrm>
            <a:off x="1178560" y="2036788"/>
            <a:ext cx="1651000" cy="1079500"/>
          </a:xfrm>
          <a:prstGeom prst="rect">
            <a:avLst/>
          </a:prstGeom>
          <a:ln w="31750">
            <a:solidFill>
              <a:schemeClr val="bg1"/>
            </a:solidFill>
          </a:ln>
          <a:effectLst/>
        </p:spPr>
      </p:pic>
      <p:pic>
        <p:nvPicPr>
          <p:cNvPr id="5" name="Picture 4"/>
          <p:cNvPicPr>
            <a:picLocks noChangeAspect="1"/>
          </p:cNvPicPr>
          <p:nvPr/>
        </p:nvPicPr>
        <p:blipFill>
          <a:blip r:embed="rId3"/>
          <a:stretch>
            <a:fillRect/>
          </a:stretch>
        </p:blipFill>
        <p:spPr>
          <a:xfrm>
            <a:off x="4048483" y="1742164"/>
            <a:ext cx="4064000" cy="1701800"/>
          </a:xfrm>
          <a:prstGeom prst="rect">
            <a:avLst/>
          </a:prstGeom>
          <a:ln w="31750">
            <a:solidFill>
              <a:schemeClr val="bg1"/>
            </a:solidFill>
          </a:ln>
          <a:effectLst/>
        </p:spPr>
      </p:pic>
      <p:pic>
        <p:nvPicPr>
          <p:cNvPr id="6" name="Picture 5"/>
          <p:cNvPicPr>
            <a:picLocks noChangeAspect="1"/>
          </p:cNvPicPr>
          <p:nvPr/>
        </p:nvPicPr>
        <p:blipFill>
          <a:blip r:embed="rId4"/>
          <a:stretch>
            <a:fillRect/>
          </a:stretch>
        </p:blipFill>
        <p:spPr>
          <a:xfrm>
            <a:off x="8888730" y="2239857"/>
            <a:ext cx="2870200" cy="1206500"/>
          </a:xfrm>
          <a:prstGeom prst="rect">
            <a:avLst/>
          </a:prstGeom>
          <a:ln w="31750">
            <a:solidFill>
              <a:schemeClr val="bg1"/>
            </a:solidFill>
          </a:ln>
          <a:effectLst/>
        </p:spPr>
      </p:pic>
      <p:sp>
        <p:nvSpPr>
          <p:cNvPr id="11" name="TextBox 10"/>
          <p:cNvSpPr txBox="1"/>
          <p:nvPr/>
        </p:nvSpPr>
        <p:spPr>
          <a:xfrm>
            <a:off x="8279317" y="1642685"/>
            <a:ext cx="1126719" cy="523220"/>
          </a:xfrm>
          <a:prstGeom prst="rect">
            <a:avLst/>
          </a:prstGeom>
          <a:noFill/>
        </p:spPr>
        <p:txBody>
          <a:bodyPr wrap="square" rtlCol="0">
            <a:spAutoFit/>
          </a:bodyPr>
          <a:lstStyle/>
          <a:p>
            <a:r>
              <a:rPr lang="en-US" sz="2800" smtClean="0"/>
              <a:t>where</a:t>
            </a:r>
            <a:endParaRPr lang="en-US" sz="2800" dirty="0"/>
          </a:p>
        </p:txBody>
      </p:sp>
      <p:sp>
        <p:nvSpPr>
          <p:cNvPr id="12" name="TextBox 11"/>
          <p:cNvSpPr txBox="1"/>
          <p:nvPr/>
        </p:nvSpPr>
        <p:spPr>
          <a:xfrm>
            <a:off x="610150" y="3740870"/>
            <a:ext cx="10766687" cy="2769989"/>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             is a dimensionless convective clock:</a:t>
            </a:r>
          </a:p>
          <a:p>
            <a:pPr marL="1371600" lvl="2" indent="-457200">
              <a:spcBef>
                <a:spcPts val="1200"/>
              </a:spcBef>
              <a:buClr>
                <a:srgbClr val="00B0F0"/>
              </a:buClr>
              <a:buSzPct val="85000"/>
              <a:buFont typeface="AppleSymbols" charset="0"/>
              <a:buChar char="⦿"/>
            </a:pPr>
            <a:r>
              <a:rPr lang="en-US" sz="2800" dirty="0" smtClean="0">
                <a:solidFill>
                  <a:schemeClr val="accent4">
                    <a:lumMod val="40000"/>
                    <a:lumOff val="60000"/>
                  </a:schemeClr>
                </a:solidFill>
              </a:rPr>
              <a:t>Runs at different rates on different      -surfaces</a:t>
            </a:r>
          </a:p>
          <a:p>
            <a:pPr marL="1371600" lvl="2" indent="-457200">
              <a:spcBef>
                <a:spcPts val="1200"/>
              </a:spcBef>
              <a:buClr>
                <a:srgbClr val="00B0F0"/>
              </a:buClr>
              <a:buSzPct val="85000"/>
              <a:buFont typeface="AppleSymbols" charset="0"/>
              <a:buChar char="⦿"/>
            </a:pPr>
            <a:r>
              <a:rPr lang="en-US" sz="2800" dirty="0">
                <a:solidFill>
                  <a:schemeClr val="accent4">
                    <a:lumMod val="40000"/>
                    <a:lumOff val="60000"/>
                  </a:schemeClr>
                </a:solidFill>
              </a:rPr>
              <a:t> </a:t>
            </a:r>
            <a:r>
              <a:rPr lang="en-US" sz="2800" dirty="0" smtClean="0">
                <a:solidFill>
                  <a:schemeClr val="accent4">
                    <a:lumMod val="40000"/>
                    <a:lumOff val="60000"/>
                  </a:schemeClr>
                </a:solidFill>
              </a:rPr>
              <a:t>   -clock advances quickly in the eyewall where              is large</a:t>
            </a:r>
          </a:p>
          <a:p>
            <a:pPr marL="1371600" lvl="2" indent="-457200">
              <a:spcBef>
                <a:spcPts val="1200"/>
              </a:spcBef>
              <a:buClr>
                <a:srgbClr val="00B0F0"/>
              </a:buClr>
              <a:buSzPct val="85000"/>
              <a:buFont typeface="AppleSymbols" charset="0"/>
              <a:buChar char="⦿"/>
            </a:pPr>
            <a:r>
              <a:rPr lang="en-US" sz="2800" dirty="0">
                <a:solidFill>
                  <a:schemeClr val="accent4">
                    <a:lumMod val="40000"/>
                    <a:lumOff val="60000"/>
                  </a:schemeClr>
                </a:solidFill>
              </a:rPr>
              <a:t> </a:t>
            </a:r>
            <a:r>
              <a:rPr lang="en-US" sz="2800" dirty="0" smtClean="0">
                <a:solidFill>
                  <a:schemeClr val="accent4">
                    <a:lumMod val="40000"/>
                    <a:lumOff val="60000"/>
                  </a:schemeClr>
                </a:solidFill>
              </a:rPr>
              <a:t>   -clock advances slowly (or not at all) in the eye / far-field      where                is small or even zero</a:t>
            </a:r>
          </a:p>
        </p:txBody>
      </p:sp>
      <p:sp>
        <p:nvSpPr>
          <p:cNvPr id="21" name="Right Arrow 20"/>
          <p:cNvSpPr/>
          <p:nvPr/>
        </p:nvSpPr>
        <p:spPr>
          <a:xfrm>
            <a:off x="3002562" y="2415420"/>
            <a:ext cx="872918" cy="375138"/>
          </a:xfrm>
          <a:prstGeom prst="rightArrow">
            <a:avLst>
              <a:gd name="adj1" fmla="val 47241"/>
              <a:gd name="adj2" fmla="val 69094"/>
            </a:avLst>
          </a:prstGeom>
          <a:solidFill>
            <a:schemeClr val="tx1">
              <a:lumMod val="85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1191592" y="3857050"/>
            <a:ext cx="1066800" cy="419100"/>
          </a:xfrm>
          <a:prstGeom prst="rect">
            <a:avLst/>
          </a:prstGeom>
        </p:spPr>
      </p:pic>
      <p:pic>
        <p:nvPicPr>
          <p:cNvPr id="20" name="Picture 19"/>
          <p:cNvPicPr>
            <a:picLocks noChangeAspect="1"/>
          </p:cNvPicPr>
          <p:nvPr/>
        </p:nvPicPr>
        <p:blipFill>
          <a:blip r:embed="rId6"/>
          <a:stretch>
            <a:fillRect/>
          </a:stretch>
        </p:blipFill>
        <p:spPr>
          <a:xfrm>
            <a:off x="2077390" y="5155310"/>
            <a:ext cx="330200" cy="228600"/>
          </a:xfrm>
          <a:prstGeom prst="rect">
            <a:avLst/>
          </a:prstGeom>
        </p:spPr>
      </p:pic>
      <p:pic>
        <p:nvPicPr>
          <p:cNvPr id="23" name="Picture 22"/>
          <p:cNvPicPr>
            <a:picLocks noChangeAspect="1"/>
          </p:cNvPicPr>
          <p:nvPr/>
        </p:nvPicPr>
        <p:blipFill>
          <a:blip r:embed="rId6"/>
          <a:stretch>
            <a:fillRect/>
          </a:stretch>
        </p:blipFill>
        <p:spPr>
          <a:xfrm>
            <a:off x="2077390" y="5744766"/>
            <a:ext cx="330200" cy="228600"/>
          </a:xfrm>
          <a:prstGeom prst="rect">
            <a:avLst/>
          </a:prstGeom>
        </p:spPr>
      </p:pic>
      <p:pic>
        <p:nvPicPr>
          <p:cNvPr id="24" name="Picture 23"/>
          <p:cNvPicPr>
            <a:picLocks noChangeAspect="1"/>
          </p:cNvPicPr>
          <p:nvPr/>
        </p:nvPicPr>
        <p:blipFill>
          <a:blip r:embed="rId7"/>
          <a:stretch>
            <a:fillRect/>
          </a:stretch>
        </p:blipFill>
        <p:spPr>
          <a:xfrm>
            <a:off x="7209372" y="4509496"/>
            <a:ext cx="317500" cy="266700"/>
          </a:xfrm>
          <a:prstGeom prst="rect">
            <a:avLst/>
          </a:prstGeom>
        </p:spPr>
      </p:pic>
      <p:pic>
        <p:nvPicPr>
          <p:cNvPr id="25" name="Picture 24"/>
          <p:cNvPicPr>
            <a:picLocks noChangeAspect="1"/>
          </p:cNvPicPr>
          <p:nvPr/>
        </p:nvPicPr>
        <p:blipFill>
          <a:blip r:embed="rId8"/>
          <a:stretch>
            <a:fillRect/>
          </a:stretch>
        </p:blipFill>
        <p:spPr>
          <a:xfrm>
            <a:off x="8952338" y="5014420"/>
            <a:ext cx="901700" cy="431800"/>
          </a:xfrm>
          <a:prstGeom prst="rect">
            <a:avLst/>
          </a:prstGeom>
        </p:spPr>
      </p:pic>
      <p:pic>
        <p:nvPicPr>
          <p:cNvPr id="26" name="Picture 25"/>
          <p:cNvPicPr>
            <a:picLocks noChangeAspect="1"/>
          </p:cNvPicPr>
          <p:nvPr/>
        </p:nvPicPr>
        <p:blipFill>
          <a:blip r:embed="rId8"/>
          <a:stretch>
            <a:fillRect/>
          </a:stretch>
        </p:blipFill>
        <p:spPr>
          <a:xfrm>
            <a:off x="3229436" y="6047160"/>
            <a:ext cx="901700" cy="431800"/>
          </a:xfrm>
          <a:prstGeom prst="rect">
            <a:avLst/>
          </a:prstGeom>
        </p:spPr>
      </p:pic>
    </p:spTree>
    <p:extLst>
      <p:ext uri="{BB962C8B-B14F-4D97-AF65-F5344CB8AC3E}">
        <p14:creationId xmlns:p14="http://schemas.microsoft.com/office/powerpoint/2010/main" val="6630014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9490"/>
            <a:ext cx="10515600" cy="1325563"/>
          </a:xfrm>
        </p:spPr>
        <p:txBody>
          <a:bodyPr/>
          <a:lstStyle/>
          <a:p>
            <a:r>
              <a:rPr lang="en-US" b="1" dirty="0" smtClean="0">
                <a:solidFill>
                  <a:schemeClr val="accent4"/>
                </a:solidFill>
              </a:rPr>
              <a:t>Useful Example:  Characteristics</a:t>
            </a:r>
            <a:endParaRPr lang="en-US" b="1" dirty="0">
              <a:solidFill>
                <a:schemeClr val="accent4"/>
              </a:solidFill>
            </a:endParaRPr>
          </a:p>
        </p:txBody>
      </p:sp>
      <p:sp>
        <p:nvSpPr>
          <p:cNvPr id="3" name="TextBox 2"/>
          <p:cNvSpPr txBox="1"/>
          <p:nvPr/>
        </p:nvSpPr>
        <p:spPr>
          <a:xfrm>
            <a:off x="610150" y="1174885"/>
            <a:ext cx="5685142"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Equation for characteristics:</a:t>
            </a:r>
          </a:p>
        </p:txBody>
      </p:sp>
      <p:pic>
        <p:nvPicPr>
          <p:cNvPr id="4" name="Picture 3"/>
          <p:cNvPicPr>
            <a:picLocks noChangeAspect="1"/>
          </p:cNvPicPr>
          <p:nvPr/>
        </p:nvPicPr>
        <p:blipFill>
          <a:blip r:embed="rId2"/>
          <a:stretch>
            <a:fillRect/>
          </a:stretch>
        </p:blipFill>
        <p:spPr>
          <a:xfrm>
            <a:off x="1178560" y="2036788"/>
            <a:ext cx="1651000" cy="1079500"/>
          </a:xfrm>
          <a:prstGeom prst="rect">
            <a:avLst/>
          </a:prstGeom>
          <a:ln w="31750">
            <a:solidFill>
              <a:schemeClr val="bg1"/>
            </a:solidFill>
          </a:ln>
          <a:effectLst/>
        </p:spPr>
      </p:pic>
      <p:pic>
        <p:nvPicPr>
          <p:cNvPr id="5" name="Picture 4"/>
          <p:cNvPicPr>
            <a:picLocks noChangeAspect="1"/>
          </p:cNvPicPr>
          <p:nvPr/>
        </p:nvPicPr>
        <p:blipFill>
          <a:blip r:embed="rId3"/>
          <a:stretch>
            <a:fillRect/>
          </a:stretch>
        </p:blipFill>
        <p:spPr>
          <a:xfrm>
            <a:off x="4048483" y="1742164"/>
            <a:ext cx="4064000" cy="1701800"/>
          </a:xfrm>
          <a:prstGeom prst="rect">
            <a:avLst/>
          </a:prstGeom>
          <a:ln w="31750">
            <a:solidFill>
              <a:schemeClr val="bg1"/>
            </a:solidFill>
          </a:ln>
          <a:effectLst/>
        </p:spPr>
      </p:pic>
      <p:pic>
        <p:nvPicPr>
          <p:cNvPr id="17" name="Picture 16"/>
          <p:cNvPicPr>
            <a:picLocks noChangeAspect="1"/>
          </p:cNvPicPr>
          <p:nvPr/>
        </p:nvPicPr>
        <p:blipFill>
          <a:blip r:embed="rId4"/>
          <a:stretch>
            <a:fillRect/>
          </a:stretch>
        </p:blipFill>
        <p:spPr>
          <a:xfrm>
            <a:off x="455930" y="3813150"/>
            <a:ext cx="11303000" cy="1333500"/>
          </a:xfrm>
          <a:prstGeom prst="rect">
            <a:avLst/>
          </a:prstGeom>
          <a:ln w="31750">
            <a:solidFill>
              <a:srgbClr val="C00000"/>
            </a:solidFill>
          </a:ln>
          <a:effectLst/>
        </p:spPr>
      </p:pic>
      <p:sp>
        <p:nvSpPr>
          <p:cNvPr id="21" name="TextBox 20"/>
          <p:cNvSpPr txBox="1"/>
          <p:nvPr/>
        </p:nvSpPr>
        <p:spPr>
          <a:xfrm>
            <a:off x="8687103" y="2148512"/>
            <a:ext cx="1511976" cy="523220"/>
          </a:xfrm>
          <a:prstGeom prst="rect">
            <a:avLst/>
          </a:prstGeom>
          <a:noFill/>
        </p:spPr>
        <p:txBody>
          <a:bodyPr wrap="square" rtlCol="0">
            <a:spAutoFit/>
          </a:bodyPr>
          <a:lstStyle/>
          <a:p>
            <a:r>
              <a:rPr lang="en-US" sz="2800" dirty="0" smtClean="0"/>
              <a:t>integrate</a:t>
            </a:r>
            <a:endParaRPr lang="en-US" sz="2800" dirty="0"/>
          </a:p>
        </p:txBody>
      </p:sp>
      <p:sp>
        <p:nvSpPr>
          <p:cNvPr id="22" name="Bent Arrow 21"/>
          <p:cNvSpPr/>
          <p:nvPr/>
        </p:nvSpPr>
        <p:spPr>
          <a:xfrm rot="5400000">
            <a:off x="8773448" y="2159853"/>
            <a:ext cx="962561" cy="1959023"/>
          </a:xfrm>
          <a:prstGeom prst="bentArrow">
            <a:avLst>
              <a:gd name="adj1" fmla="val 21346"/>
              <a:gd name="adj2" fmla="val 25000"/>
              <a:gd name="adj3" fmla="val 25000"/>
              <a:gd name="adj4" fmla="val 38487"/>
            </a:avLst>
          </a:prstGeom>
          <a:solidFill>
            <a:schemeClr val="tx1">
              <a:lumMod val="85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ight Arrow 22"/>
          <p:cNvSpPr/>
          <p:nvPr/>
        </p:nvSpPr>
        <p:spPr>
          <a:xfrm>
            <a:off x="3002562" y="2415420"/>
            <a:ext cx="872918" cy="375138"/>
          </a:xfrm>
          <a:prstGeom prst="rightArrow">
            <a:avLst>
              <a:gd name="adj1" fmla="val 47241"/>
              <a:gd name="adj2" fmla="val 69094"/>
            </a:avLst>
          </a:prstGeom>
          <a:solidFill>
            <a:schemeClr val="tx1">
              <a:lumMod val="85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78560" y="5266481"/>
            <a:ext cx="10580370" cy="954107"/>
          </a:xfrm>
          <a:prstGeom prst="rect">
            <a:avLst/>
          </a:prstGeom>
          <a:noFill/>
        </p:spPr>
        <p:txBody>
          <a:bodyPr wrap="square" rtlCol="0">
            <a:spAutoFit/>
          </a:bodyPr>
          <a:lstStyle/>
          <a:p>
            <a:r>
              <a:rPr lang="en-US" sz="2800" dirty="0" smtClean="0"/>
              <a:t>where      is the initial potential temperature of a characteristic and serves as a label for the characteristic</a:t>
            </a:r>
            <a:endParaRPr lang="en-US" sz="2800" dirty="0"/>
          </a:p>
        </p:txBody>
      </p:sp>
      <p:pic>
        <p:nvPicPr>
          <p:cNvPr id="7" name="Picture 6"/>
          <p:cNvPicPr>
            <a:picLocks noChangeAspect="1"/>
          </p:cNvPicPr>
          <p:nvPr/>
        </p:nvPicPr>
        <p:blipFill>
          <a:blip r:embed="rId5"/>
          <a:stretch>
            <a:fillRect/>
          </a:stretch>
        </p:blipFill>
        <p:spPr>
          <a:xfrm>
            <a:off x="2298699" y="5357086"/>
            <a:ext cx="279400" cy="317500"/>
          </a:xfrm>
          <a:prstGeom prst="rect">
            <a:avLst/>
          </a:prstGeom>
        </p:spPr>
      </p:pic>
    </p:spTree>
    <p:extLst>
      <p:ext uri="{BB962C8B-B14F-4D97-AF65-F5344CB8AC3E}">
        <p14:creationId xmlns:p14="http://schemas.microsoft.com/office/powerpoint/2010/main" val="19201086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9490"/>
            <a:ext cx="10515600" cy="1325563"/>
          </a:xfrm>
        </p:spPr>
        <p:txBody>
          <a:bodyPr/>
          <a:lstStyle/>
          <a:p>
            <a:r>
              <a:rPr lang="en-US" b="1" dirty="0" smtClean="0">
                <a:solidFill>
                  <a:schemeClr val="accent4"/>
                </a:solidFill>
              </a:rPr>
              <a:t>Useful Example:  PV along Characteristics</a:t>
            </a:r>
            <a:endParaRPr lang="en-US" b="1" dirty="0">
              <a:solidFill>
                <a:schemeClr val="accent4"/>
              </a:solidFill>
            </a:endParaRPr>
          </a:p>
        </p:txBody>
      </p:sp>
      <p:sp>
        <p:nvSpPr>
          <p:cNvPr id="3" name="TextBox 2"/>
          <p:cNvSpPr txBox="1"/>
          <p:nvPr/>
        </p:nvSpPr>
        <p:spPr>
          <a:xfrm>
            <a:off x="610148" y="1174885"/>
            <a:ext cx="8510991"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Assume initial PV is the constant</a:t>
            </a:r>
          </a:p>
        </p:txBody>
      </p:sp>
      <p:sp>
        <p:nvSpPr>
          <p:cNvPr id="4" name="TextBox 3"/>
          <p:cNvSpPr txBox="1"/>
          <p:nvPr/>
        </p:nvSpPr>
        <p:spPr>
          <a:xfrm>
            <a:off x="610148" y="1915673"/>
            <a:ext cx="8510991"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Equation for PV along a characteristic:</a:t>
            </a:r>
          </a:p>
        </p:txBody>
      </p:sp>
      <p:pic>
        <p:nvPicPr>
          <p:cNvPr id="5" name="Picture 4"/>
          <p:cNvPicPr>
            <a:picLocks noChangeAspect="1"/>
          </p:cNvPicPr>
          <p:nvPr/>
        </p:nvPicPr>
        <p:blipFill>
          <a:blip r:embed="rId2"/>
          <a:stretch>
            <a:fillRect/>
          </a:stretch>
        </p:blipFill>
        <p:spPr>
          <a:xfrm>
            <a:off x="1197219" y="2656461"/>
            <a:ext cx="2552700" cy="1168400"/>
          </a:xfrm>
          <a:prstGeom prst="rect">
            <a:avLst/>
          </a:prstGeom>
          <a:ln w="31750">
            <a:solidFill>
              <a:schemeClr val="bg1"/>
            </a:solidFill>
          </a:ln>
          <a:effectLst/>
        </p:spPr>
      </p:pic>
      <p:pic>
        <p:nvPicPr>
          <p:cNvPr id="6" name="Picture 5"/>
          <p:cNvPicPr>
            <a:picLocks noChangeAspect="1"/>
          </p:cNvPicPr>
          <p:nvPr/>
        </p:nvPicPr>
        <p:blipFill>
          <a:blip r:embed="rId3"/>
          <a:stretch>
            <a:fillRect/>
          </a:stretch>
        </p:blipFill>
        <p:spPr>
          <a:xfrm>
            <a:off x="4982799" y="2656461"/>
            <a:ext cx="6019800" cy="1473200"/>
          </a:xfrm>
          <a:prstGeom prst="rect">
            <a:avLst/>
          </a:prstGeom>
          <a:ln w="31750">
            <a:solidFill>
              <a:schemeClr val="bg1"/>
            </a:solidFill>
          </a:ln>
          <a:effectLst/>
        </p:spPr>
      </p:pic>
      <p:pic>
        <p:nvPicPr>
          <p:cNvPr id="7" name="Picture 6"/>
          <p:cNvPicPr>
            <a:picLocks noChangeAspect="1"/>
          </p:cNvPicPr>
          <p:nvPr/>
        </p:nvPicPr>
        <p:blipFill>
          <a:blip r:embed="rId4"/>
          <a:stretch>
            <a:fillRect/>
          </a:stretch>
        </p:blipFill>
        <p:spPr>
          <a:xfrm>
            <a:off x="728299" y="4565487"/>
            <a:ext cx="10274300" cy="1778000"/>
          </a:xfrm>
          <a:prstGeom prst="rect">
            <a:avLst/>
          </a:prstGeom>
          <a:ln w="31750">
            <a:solidFill>
              <a:srgbClr val="C00000"/>
            </a:solidFill>
          </a:ln>
          <a:effectLst/>
        </p:spPr>
      </p:pic>
      <p:sp>
        <p:nvSpPr>
          <p:cNvPr id="10" name="U-Turn Arrow 9"/>
          <p:cNvSpPr/>
          <p:nvPr/>
        </p:nvSpPr>
        <p:spPr>
          <a:xfrm rot="5400000">
            <a:off x="10322222" y="4120717"/>
            <a:ext cx="2327800" cy="661480"/>
          </a:xfrm>
          <a:prstGeom prst="uturnArrow">
            <a:avLst>
              <a:gd name="adj1" fmla="val 28583"/>
              <a:gd name="adj2" fmla="val 25000"/>
              <a:gd name="adj3" fmla="val 38420"/>
              <a:gd name="adj4" fmla="val 43750"/>
              <a:gd name="adj5" fmla="val 100000"/>
            </a:avLst>
          </a:prstGeom>
          <a:solidFill>
            <a:schemeClr val="tx1">
              <a:lumMod val="85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ight Arrow 10"/>
          <p:cNvSpPr/>
          <p:nvPr/>
        </p:nvSpPr>
        <p:spPr>
          <a:xfrm>
            <a:off x="3902702" y="3099988"/>
            <a:ext cx="872918" cy="375138"/>
          </a:xfrm>
          <a:prstGeom prst="rightArrow">
            <a:avLst>
              <a:gd name="adj1" fmla="val 47241"/>
              <a:gd name="adj2" fmla="val 69094"/>
            </a:avLst>
          </a:prstGeom>
          <a:solidFill>
            <a:schemeClr val="tx1">
              <a:lumMod val="85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6602689" y="1310566"/>
            <a:ext cx="457200" cy="381000"/>
          </a:xfrm>
          <a:prstGeom prst="rect">
            <a:avLst/>
          </a:prstGeom>
        </p:spPr>
      </p:pic>
    </p:spTree>
    <p:extLst>
      <p:ext uri="{BB962C8B-B14F-4D97-AF65-F5344CB8AC3E}">
        <p14:creationId xmlns:p14="http://schemas.microsoft.com/office/powerpoint/2010/main" val="10296868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9260" y="352593"/>
            <a:ext cx="6115050" cy="6115050"/>
          </a:xfrm>
          <a:prstGeom prst="rect">
            <a:avLst/>
          </a:prstGeom>
          <a:ln w="31750">
            <a:solidFill>
              <a:srgbClr val="C00000"/>
            </a:solidFill>
          </a:ln>
        </p:spPr>
      </p:pic>
      <p:sp>
        <p:nvSpPr>
          <p:cNvPr id="2" name="Title 1"/>
          <p:cNvSpPr>
            <a:spLocks noGrp="1"/>
          </p:cNvSpPr>
          <p:nvPr>
            <p:ph type="title"/>
          </p:nvPr>
        </p:nvSpPr>
        <p:spPr>
          <a:xfrm>
            <a:off x="548640" y="14419"/>
            <a:ext cx="4458792" cy="1938815"/>
          </a:xfrm>
        </p:spPr>
        <p:txBody>
          <a:bodyPr/>
          <a:lstStyle/>
          <a:p>
            <a:r>
              <a:rPr lang="en-US" b="1" smtClean="0">
                <a:solidFill>
                  <a:schemeClr val="accent4"/>
                </a:solidFill>
              </a:rPr>
              <a:t>Useful Example:</a:t>
            </a:r>
            <a:br>
              <a:rPr lang="en-US" b="1" smtClean="0">
                <a:solidFill>
                  <a:schemeClr val="accent4"/>
                </a:solidFill>
              </a:rPr>
            </a:br>
            <a:r>
              <a:rPr lang="en-US" b="1" smtClean="0">
                <a:solidFill>
                  <a:schemeClr val="accent4"/>
                </a:solidFill>
              </a:rPr>
              <a:t>Results</a:t>
            </a:r>
            <a:endParaRPr lang="en-US" b="1" dirty="0">
              <a:solidFill>
                <a:schemeClr val="accent4"/>
              </a:solidFill>
            </a:endParaRPr>
          </a:p>
        </p:txBody>
      </p:sp>
      <p:sp>
        <p:nvSpPr>
          <p:cNvPr id="3" name="TextBox 2"/>
          <p:cNvSpPr txBox="1"/>
          <p:nvPr/>
        </p:nvSpPr>
        <p:spPr>
          <a:xfrm>
            <a:off x="610042" y="1953235"/>
            <a:ext cx="4700225" cy="4339650"/>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Characteristics plotted in orange</a:t>
            </a:r>
          </a:p>
          <a:p>
            <a:pPr marL="457200" indent="-457200">
              <a:spcBef>
                <a:spcPts val="1200"/>
              </a:spcBef>
              <a:buClr>
                <a:schemeClr val="accent4"/>
              </a:buClr>
              <a:buSzPct val="85000"/>
              <a:buFont typeface="AppleSymbols" charset="0"/>
              <a:buChar char="⦿"/>
            </a:pPr>
            <a:r>
              <a:rPr lang="en-US" sz="3200" dirty="0" err="1" smtClean="0"/>
              <a:t>Isolines</a:t>
            </a:r>
            <a:r>
              <a:rPr lang="en-US" sz="3200" dirty="0" smtClean="0"/>
              <a:t> of             shown in blue and labeled</a:t>
            </a:r>
          </a:p>
          <a:p>
            <a:pPr marL="457200" indent="-457200">
              <a:spcBef>
                <a:spcPts val="1200"/>
              </a:spcBef>
              <a:buClr>
                <a:schemeClr val="accent4"/>
              </a:buClr>
              <a:buSzPct val="85000"/>
              <a:buFont typeface="AppleSymbols" charset="0"/>
              <a:buChar char="⦿"/>
            </a:pPr>
            <a:r>
              <a:rPr lang="en-US" sz="3200" dirty="0" smtClean="0"/>
              <a:t>Note that the       clock runs fastest in the eyewall and slower in the eye and far-field</a:t>
            </a:r>
          </a:p>
        </p:txBody>
      </p:sp>
      <p:sp>
        <p:nvSpPr>
          <p:cNvPr id="12" name="TextBox 11"/>
          <p:cNvSpPr txBox="1"/>
          <p:nvPr/>
        </p:nvSpPr>
        <p:spPr>
          <a:xfrm>
            <a:off x="9535180" y="761606"/>
            <a:ext cx="597876" cy="369332"/>
          </a:xfrm>
          <a:prstGeom prst="rect">
            <a:avLst/>
          </a:prstGeom>
          <a:noFill/>
        </p:spPr>
        <p:txBody>
          <a:bodyPr wrap="square" rtlCol="0">
            <a:spAutoFit/>
          </a:bodyPr>
          <a:lstStyle/>
          <a:p>
            <a:r>
              <a:rPr lang="en-US" dirty="0" smtClean="0">
                <a:solidFill>
                  <a:schemeClr val="bg1"/>
                </a:solidFill>
              </a:rPr>
              <a:t>0.25</a:t>
            </a:r>
            <a:endParaRPr lang="en-US" dirty="0">
              <a:solidFill>
                <a:schemeClr val="bg1"/>
              </a:solidFill>
            </a:endParaRPr>
          </a:p>
        </p:txBody>
      </p:sp>
      <p:sp>
        <p:nvSpPr>
          <p:cNvPr id="13" name="TextBox 12"/>
          <p:cNvSpPr txBox="1"/>
          <p:nvPr/>
        </p:nvSpPr>
        <p:spPr>
          <a:xfrm>
            <a:off x="8005108" y="1092719"/>
            <a:ext cx="597876" cy="369332"/>
          </a:xfrm>
          <a:prstGeom prst="rect">
            <a:avLst/>
          </a:prstGeom>
          <a:noFill/>
        </p:spPr>
        <p:txBody>
          <a:bodyPr wrap="square" rtlCol="0">
            <a:spAutoFit/>
          </a:bodyPr>
          <a:lstStyle/>
          <a:p>
            <a:r>
              <a:rPr lang="en-US" dirty="0" smtClean="0">
                <a:solidFill>
                  <a:schemeClr val="bg1"/>
                </a:solidFill>
              </a:rPr>
              <a:t>0.5</a:t>
            </a:r>
            <a:endParaRPr lang="en-US" dirty="0">
              <a:solidFill>
                <a:schemeClr val="bg1"/>
              </a:solidFill>
            </a:endParaRPr>
          </a:p>
        </p:txBody>
      </p:sp>
      <p:sp>
        <p:nvSpPr>
          <p:cNvPr id="14" name="TextBox 13"/>
          <p:cNvSpPr txBox="1"/>
          <p:nvPr/>
        </p:nvSpPr>
        <p:spPr>
          <a:xfrm>
            <a:off x="7309740" y="1719823"/>
            <a:ext cx="597876" cy="369332"/>
          </a:xfrm>
          <a:prstGeom prst="rect">
            <a:avLst/>
          </a:prstGeom>
          <a:noFill/>
        </p:spPr>
        <p:txBody>
          <a:bodyPr wrap="square" rtlCol="0">
            <a:spAutoFit/>
          </a:bodyPr>
          <a:lstStyle/>
          <a:p>
            <a:r>
              <a:rPr lang="en-US" dirty="0" smtClean="0">
                <a:solidFill>
                  <a:schemeClr val="bg1"/>
                </a:solidFill>
              </a:rPr>
              <a:t>0.75</a:t>
            </a:r>
            <a:endParaRPr lang="en-US" dirty="0">
              <a:solidFill>
                <a:schemeClr val="bg1"/>
              </a:solidFill>
            </a:endParaRPr>
          </a:p>
        </p:txBody>
      </p:sp>
      <p:sp>
        <p:nvSpPr>
          <p:cNvPr id="15" name="TextBox 14"/>
          <p:cNvSpPr txBox="1"/>
          <p:nvPr/>
        </p:nvSpPr>
        <p:spPr>
          <a:xfrm>
            <a:off x="6894545" y="2649429"/>
            <a:ext cx="316522" cy="369332"/>
          </a:xfrm>
          <a:prstGeom prst="rect">
            <a:avLst/>
          </a:prstGeom>
          <a:noFill/>
        </p:spPr>
        <p:txBody>
          <a:bodyPr wrap="square" rtlCol="0">
            <a:spAutoFit/>
          </a:bodyPr>
          <a:lstStyle/>
          <a:p>
            <a:r>
              <a:rPr lang="en-US" dirty="0">
                <a:solidFill>
                  <a:schemeClr val="bg1"/>
                </a:solidFill>
              </a:rPr>
              <a:t>1</a:t>
            </a:r>
          </a:p>
        </p:txBody>
      </p:sp>
      <p:sp>
        <p:nvSpPr>
          <p:cNvPr id="16" name="TextBox 15"/>
          <p:cNvSpPr txBox="1"/>
          <p:nvPr/>
        </p:nvSpPr>
        <p:spPr>
          <a:xfrm>
            <a:off x="7833641" y="4691086"/>
            <a:ext cx="333287" cy="369332"/>
          </a:xfrm>
          <a:prstGeom prst="rect">
            <a:avLst/>
          </a:prstGeom>
          <a:noFill/>
        </p:spPr>
        <p:txBody>
          <a:bodyPr wrap="square" rtlCol="0">
            <a:spAutoFit/>
          </a:bodyPr>
          <a:lstStyle/>
          <a:p>
            <a:r>
              <a:rPr lang="en-US" dirty="0" smtClean="0">
                <a:solidFill>
                  <a:schemeClr val="bg1"/>
                </a:solidFill>
              </a:rPr>
              <a:t>2</a:t>
            </a:r>
            <a:endParaRPr lang="en-US" dirty="0">
              <a:solidFill>
                <a:schemeClr val="bg1"/>
              </a:solidFill>
            </a:endParaRPr>
          </a:p>
        </p:txBody>
      </p:sp>
      <p:sp>
        <p:nvSpPr>
          <p:cNvPr id="18" name="TextBox 17"/>
          <p:cNvSpPr txBox="1"/>
          <p:nvPr/>
        </p:nvSpPr>
        <p:spPr>
          <a:xfrm>
            <a:off x="8584485" y="4985194"/>
            <a:ext cx="333287" cy="369332"/>
          </a:xfrm>
          <a:prstGeom prst="rect">
            <a:avLst/>
          </a:prstGeom>
          <a:noFill/>
        </p:spPr>
        <p:txBody>
          <a:bodyPr wrap="square" rtlCol="0">
            <a:spAutoFit/>
          </a:bodyPr>
          <a:lstStyle/>
          <a:p>
            <a:r>
              <a:rPr lang="en-US" dirty="0">
                <a:solidFill>
                  <a:schemeClr val="bg1"/>
                </a:solidFill>
              </a:rPr>
              <a:t>3</a:t>
            </a:r>
          </a:p>
        </p:txBody>
      </p:sp>
      <p:sp>
        <p:nvSpPr>
          <p:cNvPr id="19" name="TextBox 18"/>
          <p:cNvSpPr txBox="1"/>
          <p:nvPr/>
        </p:nvSpPr>
        <p:spPr>
          <a:xfrm>
            <a:off x="9168686" y="5060418"/>
            <a:ext cx="333287" cy="369332"/>
          </a:xfrm>
          <a:prstGeom prst="rect">
            <a:avLst/>
          </a:prstGeom>
          <a:noFill/>
        </p:spPr>
        <p:txBody>
          <a:bodyPr wrap="square" rtlCol="0">
            <a:spAutoFit/>
          </a:bodyPr>
          <a:lstStyle/>
          <a:p>
            <a:r>
              <a:rPr lang="en-US" dirty="0" smtClean="0">
                <a:solidFill>
                  <a:schemeClr val="bg1"/>
                </a:solidFill>
              </a:rPr>
              <a:t>4</a:t>
            </a:r>
            <a:endParaRPr lang="en-US" dirty="0">
              <a:solidFill>
                <a:schemeClr val="bg1"/>
              </a:solidFill>
            </a:endParaRPr>
          </a:p>
        </p:txBody>
      </p:sp>
      <p:sp>
        <p:nvSpPr>
          <p:cNvPr id="20" name="TextBox 19"/>
          <p:cNvSpPr txBox="1"/>
          <p:nvPr/>
        </p:nvSpPr>
        <p:spPr>
          <a:xfrm>
            <a:off x="9607933" y="5106138"/>
            <a:ext cx="333287" cy="369332"/>
          </a:xfrm>
          <a:prstGeom prst="rect">
            <a:avLst/>
          </a:prstGeom>
          <a:noFill/>
        </p:spPr>
        <p:txBody>
          <a:bodyPr wrap="square" rtlCol="0">
            <a:spAutoFit/>
          </a:bodyPr>
          <a:lstStyle/>
          <a:p>
            <a:r>
              <a:rPr lang="en-US" dirty="0" smtClean="0">
                <a:solidFill>
                  <a:schemeClr val="bg1"/>
                </a:solidFill>
              </a:rPr>
              <a:t>5</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2939372" y="3212964"/>
            <a:ext cx="990600" cy="419100"/>
          </a:xfrm>
          <a:prstGeom prst="rect">
            <a:avLst/>
          </a:prstGeom>
        </p:spPr>
      </p:pic>
      <p:pic>
        <p:nvPicPr>
          <p:cNvPr id="5" name="Picture 4"/>
          <p:cNvPicPr>
            <a:picLocks noChangeAspect="1"/>
          </p:cNvPicPr>
          <p:nvPr/>
        </p:nvPicPr>
        <p:blipFill>
          <a:blip r:embed="rId4"/>
          <a:stretch>
            <a:fillRect/>
          </a:stretch>
        </p:blipFill>
        <p:spPr>
          <a:xfrm>
            <a:off x="3527086" y="4447246"/>
            <a:ext cx="381000" cy="266700"/>
          </a:xfrm>
          <a:prstGeom prst="rect">
            <a:avLst/>
          </a:prstGeom>
        </p:spPr>
      </p:pic>
      <p:sp>
        <p:nvSpPr>
          <p:cNvPr id="17" name="TextBox 16"/>
          <p:cNvSpPr txBox="1"/>
          <p:nvPr/>
        </p:nvSpPr>
        <p:spPr>
          <a:xfrm>
            <a:off x="10841310" y="5439590"/>
            <a:ext cx="485687" cy="369332"/>
          </a:xfrm>
          <a:prstGeom prst="rect">
            <a:avLst/>
          </a:prstGeom>
          <a:noFill/>
        </p:spPr>
        <p:txBody>
          <a:bodyPr wrap="square" rtlCol="0">
            <a:spAutoFit/>
          </a:bodyPr>
          <a:lstStyle/>
          <a:p>
            <a:r>
              <a:rPr lang="en-US" smtClean="0">
                <a:solidFill>
                  <a:schemeClr val="bg1"/>
                </a:solidFill>
              </a:rPr>
              <a:t>10</a:t>
            </a:r>
            <a:endParaRPr lang="en-US" dirty="0">
              <a:solidFill>
                <a:schemeClr val="bg1"/>
              </a:solidFill>
            </a:endParaRPr>
          </a:p>
        </p:txBody>
      </p:sp>
    </p:spTree>
    <p:extLst>
      <p:ext uri="{BB962C8B-B14F-4D97-AF65-F5344CB8AC3E}">
        <p14:creationId xmlns:p14="http://schemas.microsoft.com/office/powerpoint/2010/main" val="152340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9490"/>
            <a:ext cx="10515600" cy="1325563"/>
          </a:xfrm>
        </p:spPr>
        <p:txBody>
          <a:bodyPr/>
          <a:lstStyle/>
          <a:p>
            <a:r>
              <a:rPr lang="en-US" b="1" dirty="0" smtClean="0">
                <a:solidFill>
                  <a:schemeClr val="accent4"/>
                </a:solidFill>
              </a:rPr>
              <a:t>Further Insight:</a:t>
            </a:r>
            <a:endParaRPr lang="en-US" b="1" dirty="0">
              <a:solidFill>
                <a:schemeClr val="accent4"/>
              </a:solidFill>
            </a:endParaRPr>
          </a:p>
        </p:txBody>
      </p:sp>
      <p:sp>
        <p:nvSpPr>
          <p:cNvPr id="3" name="TextBox 2"/>
          <p:cNvSpPr txBox="1"/>
          <p:nvPr/>
        </p:nvSpPr>
        <p:spPr>
          <a:xfrm>
            <a:off x="610149" y="1197745"/>
            <a:ext cx="2403216"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smtClean="0"/>
              <a:t>Consider:</a:t>
            </a:r>
            <a:endParaRPr lang="en-US" sz="3200" dirty="0" smtClean="0"/>
          </a:p>
        </p:txBody>
      </p:sp>
      <p:sp>
        <p:nvSpPr>
          <p:cNvPr id="4" name="TextBox 3"/>
          <p:cNvSpPr txBox="1"/>
          <p:nvPr/>
        </p:nvSpPr>
        <p:spPr>
          <a:xfrm>
            <a:off x="610149" y="3477598"/>
            <a:ext cx="1758979"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Then:</a:t>
            </a:r>
          </a:p>
        </p:txBody>
      </p:sp>
      <p:sp>
        <p:nvSpPr>
          <p:cNvPr id="6" name="TextBox 5"/>
          <p:cNvSpPr txBox="1"/>
          <p:nvPr/>
        </p:nvSpPr>
        <p:spPr>
          <a:xfrm>
            <a:off x="1603938" y="1967264"/>
            <a:ext cx="1126719" cy="523220"/>
          </a:xfrm>
          <a:prstGeom prst="rect">
            <a:avLst/>
          </a:prstGeom>
          <a:noFill/>
        </p:spPr>
        <p:txBody>
          <a:bodyPr wrap="square" rtlCol="0">
            <a:spAutoFit/>
          </a:bodyPr>
          <a:lstStyle/>
          <a:p>
            <a:r>
              <a:rPr lang="en-US" sz="2800" smtClean="0"/>
              <a:t>where</a:t>
            </a:r>
            <a:endParaRPr lang="en-US" sz="2800" dirty="0"/>
          </a:p>
        </p:txBody>
      </p:sp>
      <p:sp>
        <p:nvSpPr>
          <p:cNvPr id="7" name="TextBox 6"/>
          <p:cNvSpPr txBox="1"/>
          <p:nvPr/>
        </p:nvSpPr>
        <p:spPr>
          <a:xfrm>
            <a:off x="2909824" y="2025295"/>
            <a:ext cx="8474456" cy="1107996"/>
          </a:xfrm>
          <a:prstGeom prst="rect">
            <a:avLst/>
          </a:prstGeom>
          <a:noFill/>
        </p:spPr>
        <p:txBody>
          <a:bodyPr wrap="square" rtlCol="0">
            <a:spAutoFit/>
          </a:bodyPr>
          <a:lstStyle/>
          <a:p>
            <a:pPr marL="457200" indent="-457200">
              <a:spcBef>
                <a:spcPts val="1200"/>
              </a:spcBef>
              <a:buClr>
                <a:srgbClr val="00B0F0"/>
              </a:buClr>
              <a:buSzPct val="85000"/>
              <a:buFont typeface="AppleSymbols" charset="0"/>
              <a:buChar char="⦿"/>
            </a:pPr>
            <a:r>
              <a:rPr lang="en-US" sz="2800" dirty="0" smtClean="0">
                <a:solidFill>
                  <a:schemeClr val="accent4">
                    <a:lumMod val="40000"/>
                    <a:lumOff val="60000"/>
                  </a:schemeClr>
                </a:solidFill>
              </a:rPr>
              <a:t>        is max value of</a:t>
            </a:r>
          </a:p>
          <a:p>
            <a:pPr marL="457200" indent="-457200">
              <a:spcBef>
                <a:spcPts val="1200"/>
              </a:spcBef>
              <a:buClr>
                <a:srgbClr val="00B0F0"/>
              </a:buClr>
              <a:buSzPct val="85000"/>
              <a:buFont typeface="AppleSymbols" charset="0"/>
              <a:buChar char="⦿"/>
            </a:pPr>
            <a:r>
              <a:rPr lang="en-US" sz="2800" dirty="0">
                <a:solidFill>
                  <a:schemeClr val="accent4">
                    <a:lumMod val="40000"/>
                    <a:lumOff val="60000"/>
                  </a:schemeClr>
                </a:solidFill>
              </a:rPr>
              <a:t> </a:t>
            </a:r>
            <a:r>
              <a:rPr lang="en-US" sz="2800" dirty="0" smtClean="0">
                <a:solidFill>
                  <a:schemeClr val="accent4">
                    <a:lumMod val="40000"/>
                    <a:lumOff val="60000"/>
                  </a:schemeClr>
                </a:solidFill>
              </a:rPr>
              <a:t>       is potential radius where this max value occurs</a:t>
            </a:r>
          </a:p>
        </p:txBody>
      </p:sp>
      <p:sp>
        <p:nvSpPr>
          <p:cNvPr id="9" name="TextBox 8"/>
          <p:cNvSpPr txBox="1"/>
          <p:nvPr/>
        </p:nvSpPr>
        <p:spPr>
          <a:xfrm>
            <a:off x="1401230" y="4592686"/>
            <a:ext cx="771178" cy="523220"/>
          </a:xfrm>
          <a:prstGeom prst="rect">
            <a:avLst/>
          </a:prstGeom>
          <a:noFill/>
        </p:spPr>
        <p:txBody>
          <a:bodyPr wrap="square" rtlCol="0">
            <a:spAutoFit/>
          </a:bodyPr>
          <a:lstStyle/>
          <a:p>
            <a:r>
              <a:rPr lang="en-US" sz="2800" dirty="0" smtClean="0"/>
              <a:t>and</a:t>
            </a:r>
            <a:endParaRPr lang="en-US" sz="2800" dirty="0"/>
          </a:p>
        </p:txBody>
      </p:sp>
      <p:pic>
        <p:nvPicPr>
          <p:cNvPr id="11" name="Picture 10"/>
          <p:cNvPicPr>
            <a:picLocks noChangeAspect="1"/>
          </p:cNvPicPr>
          <p:nvPr/>
        </p:nvPicPr>
        <p:blipFill>
          <a:blip r:embed="rId2"/>
          <a:stretch>
            <a:fillRect/>
          </a:stretch>
        </p:blipFill>
        <p:spPr>
          <a:xfrm>
            <a:off x="3575799" y="5420499"/>
            <a:ext cx="3017520" cy="1016000"/>
          </a:xfrm>
          <a:prstGeom prst="rect">
            <a:avLst/>
          </a:prstGeom>
          <a:ln w="31750">
            <a:solidFill>
              <a:schemeClr val="bg1"/>
            </a:solidFill>
          </a:ln>
        </p:spPr>
      </p:pic>
      <p:pic>
        <p:nvPicPr>
          <p:cNvPr id="12" name="Picture 11"/>
          <p:cNvPicPr>
            <a:picLocks noChangeAspect="1"/>
          </p:cNvPicPr>
          <p:nvPr/>
        </p:nvPicPr>
        <p:blipFill>
          <a:blip r:embed="rId3"/>
          <a:stretch>
            <a:fillRect/>
          </a:stretch>
        </p:blipFill>
        <p:spPr>
          <a:xfrm>
            <a:off x="2886710" y="1202079"/>
            <a:ext cx="6451600" cy="741680"/>
          </a:xfrm>
          <a:prstGeom prst="rect">
            <a:avLst/>
          </a:prstGeom>
          <a:ln w="31750">
            <a:solidFill>
              <a:schemeClr val="bg1"/>
            </a:solidFill>
          </a:ln>
        </p:spPr>
      </p:pic>
      <p:pic>
        <p:nvPicPr>
          <p:cNvPr id="13" name="Picture 12"/>
          <p:cNvPicPr>
            <a:picLocks noChangeAspect="1"/>
          </p:cNvPicPr>
          <p:nvPr/>
        </p:nvPicPr>
        <p:blipFill>
          <a:blip r:embed="rId4"/>
          <a:stretch>
            <a:fillRect/>
          </a:stretch>
        </p:blipFill>
        <p:spPr>
          <a:xfrm>
            <a:off x="2350770" y="3366666"/>
            <a:ext cx="9265920" cy="975360"/>
          </a:xfrm>
          <a:prstGeom prst="rect">
            <a:avLst/>
          </a:prstGeom>
          <a:ln w="31750">
            <a:solidFill>
              <a:srgbClr val="C00000"/>
            </a:solidFill>
          </a:ln>
        </p:spPr>
      </p:pic>
      <p:pic>
        <p:nvPicPr>
          <p:cNvPr id="14" name="Picture 13"/>
          <p:cNvPicPr>
            <a:picLocks noChangeAspect="1"/>
          </p:cNvPicPr>
          <p:nvPr/>
        </p:nvPicPr>
        <p:blipFill>
          <a:blip r:embed="rId5"/>
          <a:stretch>
            <a:fillRect/>
          </a:stretch>
        </p:blipFill>
        <p:spPr>
          <a:xfrm>
            <a:off x="2350770" y="4506102"/>
            <a:ext cx="7040880" cy="751840"/>
          </a:xfrm>
          <a:prstGeom prst="rect">
            <a:avLst/>
          </a:prstGeom>
          <a:ln w="31750">
            <a:solidFill>
              <a:srgbClr val="C00000"/>
            </a:solidFill>
          </a:ln>
        </p:spPr>
      </p:pic>
      <p:sp>
        <p:nvSpPr>
          <p:cNvPr id="15" name="TextBox 14"/>
          <p:cNvSpPr txBox="1"/>
          <p:nvPr/>
        </p:nvSpPr>
        <p:spPr>
          <a:xfrm>
            <a:off x="2323350" y="5655459"/>
            <a:ext cx="1126719" cy="523220"/>
          </a:xfrm>
          <a:prstGeom prst="rect">
            <a:avLst/>
          </a:prstGeom>
          <a:noFill/>
        </p:spPr>
        <p:txBody>
          <a:bodyPr wrap="square" rtlCol="0">
            <a:spAutoFit/>
          </a:bodyPr>
          <a:lstStyle/>
          <a:p>
            <a:r>
              <a:rPr lang="en-US" sz="2800" dirty="0" smtClean="0"/>
              <a:t>where</a:t>
            </a:r>
            <a:endParaRPr lang="en-US" sz="2800" dirty="0"/>
          </a:p>
        </p:txBody>
      </p:sp>
      <p:pic>
        <p:nvPicPr>
          <p:cNvPr id="16" name="Picture 15"/>
          <p:cNvPicPr>
            <a:picLocks noChangeAspect="1"/>
          </p:cNvPicPr>
          <p:nvPr/>
        </p:nvPicPr>
        <p:blipFill>
          <a:blip r:embed="rId6"/>
          <a:stretch>
            <a:fillRect/>
          </a:stretch>
        </p:blipFill>
        <p:spPr>
          <a:xfrm>
            <a:off x="3428909" y="2075926"/>
            <a:ext cx="584200" cy="393700"/>
          </a:xfrm>
          <a:prstGeom prst="rect">
            <a:avLst/>
          </a:prstGeom>
        </p:spPr>
      </p:pic>
      <p:pic>
        <p:nvPicPr>
          <p:cNvPr id="17" name="Picture 16"/>
          <p:cNvPicPr>
            <a:picLocks noChangeAspect="1"/>
          </p:cNvPicPr>
          <p:nvPr/>
        </p:nvPicPr>
        <p:blipFill>
          <a:blip r:embed="rId7"/>
          <a:stretch>
            <a:fillRect/>
          </a:stretch>
        </p:blipFill>
        <p:spPr>
          <a:xfrm>
            <a:off x="6383581" y="2084417"/>
            <a:ext cx="901700" cy="431800"/>
          </a:xfrm>
          <a:prstGeom prst="rect">
            <a:avLst/>
          </a:prstGeom>
        </p:spPr>
      </p:pic>
      <p:pic>
        <p:nvPicPr>
          <p:cNvPr id="18" name="Picture 17"/>
          <p:cNvPicPr>
            <a:picLocks noChangeAspect="1"/>
          </p:cNvPicPr>
          <p:nvPr/>
        </p:nvPicPr>
        <p:blipFill>
          <a:blip r:embed="rId8"/>
          <a:stretch>
            <a:fillRect/>
          </a:stretch>
        </p:blipFill>
        <p:spPr>
          <a:xfrm>
            <a:off x="3448107" y="2736104"/>
            <a:ext cx="596900" cy="304800"/>
          </a:xfrm>
          <a:prstGeom prst="rect">
            <a:avLst/>
          </a:prstGeom>
        </p:spPr>
      </p:pic>
    </p:spTree>
    <p:extLst>
      <p:ext uri="{BB962C8B-B14F-4D97-AF65-F5344CB8AC3E}">
        <p14:creationId xmlns:p14="http://schemas.microsoft.com/office/powerpoint/2010/main" val="16865630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9491"/>
            <a:ext cx="7840448" cy="1320212"/>
          </a:xfrm>
        </p:spPr>
        <p:txBody>
          <a:bodyPr/>
          <a:lstStyle/>
          <a:p>
            <a:r>
              <a:rPr lang="en-US" b="1" dirty="0" smtClean="0">
                <a:solidFill>
                  <a:schemeClr val="accent4"/>
                </a:solidFill>
              </a:rPr>
              <a:t>Further Insight:  Results</a:t>
            </a:r>
            <a:endParaRPr lang="en-US" b="1" dirty="0">
              <a:solidFill>
                <a:schemeClr val="accent4"/>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788" y="1055575"/>
            <a:ext cx="5461000" cy="5384800"/>
          </a:xfrm>
          <a:prstGeom prst="rect">
            <a:avLst/>
          </a:prstGeom>
          <a:ln w="31750">
            <a:solidFill>
              <a:schemeClr val="bg1"/>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387" y="1055575"/>
            <a:ext cx="5461000" cy="5384800"/>
          </a:xfrm>
          <a:prstGeom prst="rect">
            <a:avLst/>
          </a:prstGeom>
          <a:ln w="31750">
            <a:solidFill>
              <a:schemeClr val="bg1"/>
            </a:solidFill>
          </a:ln>
        </p:spPr>
      </p:pic>
      <p:sp>
        <p:nvSpPr>
          <p:cNvPr id="22" name="TextBox 21"/>
          <p:cNvSpPr txBox="1"/>
          <p:nvPr/>
        </p:nvSpPr>
        <p:spPr>
          <a:xfrm>
            <a:off x="9700838" y="2711493"/>
            <a:ext cx="339837" cy="369332"/>
          </a:xfrm>
          <a:prstGeom prst="rect">
            <a:avLst/>
          </a:prstGeom>
          <a:noFill/>
        </p:spPr>
        <p:txBody>
          <a:bodyPr wrap="square" rtlCol="0">
            <a:spAutoFit/>
          </a:bodyPr>
          <a:lstStyle/>
          <a:p>
            <a:r>
              <a:rPr lang="en-US" smtClean="0">
                <a:solidFill>
                  <a:schemeClr val="bg1"/>
                </a:solidFill>
              </a:rPr>
              <a:t>1</a:t>
            </a:r>
            <a:endParaRPr lang="en-US" dirty="0">
              <a:solidFill>
                <a:schemeClr val="bg1"/>
              </a:solidFill>
            </a:endParaRPr>
          </a:p>
        </p:txBody>
      </p:sp>
      <p:sp>
        <p:nvSpPr>
          <p:cNvPr id="23" name="TextBox 22"/>
          <p:cNvSpPr txBox="1"/>
          <p:nvPr/>
        </p:nvSpPr>
        <p:spPr>
          <a:xfrm>
            <a:off x="9409125" y="3604386"/>
            <a:ext cx="339837" cy="369332"/>
          </a:xfrm>
          <a:prstGeom prst="rect">
            <a:avLst/>
          </a:prstGeom>
          <a:noFill/>
        </p:spPr>
        <p:txBody>
          <a:bodyPr wrap="square" rtlCol="0">
            <a:spAutoFit/>
          </a:bodyPr>
          <a:lstStyle/>
          <a:p>
            <a:r>
              <a:rPr lang="en-US" dirty="0">
                <a:solidFill>
                  <a:schemeClr val="bg1"/>
                </a:solidFill>
              </a:rPr>
              <a:t>2</a:t>
            </a:r>
          </a:p>
        </p:txBody>
      </p:sp>
      <p:sp>
        <p:nvSpPr>
          <p:cNvPr id="24" name="TextBox 23"/>
          <p:cNvSpPr txBox="1"/>
          <p:nvPr/>
        </p:nvSpPr>
        <p:spPr>
          <a:xfrm>
            <a:off x="8871497" y="4501701"/>
            <a:ext cx="339837" cy="369332"/>
          </a:xfrm>
          <a:prstGeom prst="rect">
            <a:avLst/>
          </a:prstGeom>
          <a:noFill/>
        </p:spPr>
        <p:txBody>
          <a:bodyPr wrap="square" rtlCol="0">
            <a:spAutoFit/>
          </a:bodyPr>
          <a:lstStyle/>
          <a:p>
            <a:r>
              <a:rPr lang="en-US" dirty="0" smtClean="0">
                <a:solidFill>
                  <a:schemeClr val="bg1"/>
                </a:solidFill>
              </a:rPr>
              <a:t>4</a:t>
            </a:r>
            <a:endParaRPr lang="en-US" dirty="0">
              <a:solidFill>
                <a:schemeClr val="bg1"/>
              </a:solidFill>
            </a:endParaRPr>
          </a:p>
        </p:txBody>
      </p:sp>
      <p:sp>
        <p:nvSpPr>
          <p:cNvPr id="25" name="TextBox 24"/>
          <p:cNvSpPr txBox="1"/>
          <p:nvPr/>
        </p:nvSpPr>
        <p:spPr>
          <a:xfrm>
            <a:off x="9487781" y="2011923"/>
            <a:ext cx="552894" cy="369332"/>
          </a:xfrm>
          <a:prstGeom prst="rect">
            <a:avLst/>
          </a:prstGeom>
          <a:noFill/>
        </p:spPr>
        <p:txBody>
          <a:bodyPr wrap="square" rtlCol="0">
            <a:spAutoFit/>
          </a:bodyPr>
          <a:lstStyle/>
          <a:p>
            <a:r>
              <a:rPr lang="en-US" smtClean="0">
                <a:solidFill>
                  <a:schemeClr val="bg1"/>
                </a:solidFill>
              </a:rPr>
              <a:t>1/2</a:t>
            </a:r>
            <a:endParaRPr lang="en-US" dirty="0">
              <a:solidFill>
                <a:schemeClr val="bg1"/>
              </a:solidFill>
            </a:endParaRPr>
          </a:p>
        </p:txBody>
      </p:sp>
      <p:sp>
        <p:nvSpPr>
          <p:cNvPr id="26" name="TextBox 25"/>
          <p:cNvSpPr txBox="1"/>
          <p:nvPr/>
        </p:nvSpPr>
        <p:spPr>
          <a:xfrm>
            <a:off x="8934887" y="1492602"/>
            <a:ext cx="552894" cy="369332"/>
          </a:xfrm>
          <a:prstGeom prst="rect">
            <a:avLst/>
          </a:prstGeom>
          <a:noFill/>
        </p:spPr>
        <p:txBody>
          <a:bodyPr wrap="square" rtlCol="0">
            <a:spAutoFit/>
          </a:bodyPr>
          <a:lstStyle/>
          <a:p>
            <a:r>
              <a:rPr lang="en-US" dirty="0" smtClean="0">
                <a:solidFill>
                  <a:schemeClr val="bg1"/>
                </a:solidFill>
              </a:rPr>
              <a:t>1/4</a:t>
            </a:r>
            <a:endParaRPr lang="en-US" dirty="0">
              <a:solidFill>
                <a:schemeClr val="bg1"/>
              </a:solidFill>
            </a:endParaRPr>
          </a:p>
        </p:txBody>
      </p:sp>
      <p:pic>
        <p:nvPicPr>
          <p:cNvPr id="4" name="Picture 3"/>
          <p:cNvPicPr>
            <a:picLocks noChangeAspect="1"/>
          </p:cNvPicPr>
          <p:nvPr/>
        </p:nvPicPr>
        <p:blipFill>
          <a:blip r:embed="rId4"/>
          <a:stretch>
            <a:fillRect/>
          </a:stretch>
        </p:blipFill>
        <p:spPr>
          <a:xfrm>
            <a:off x="10826879" y="1569927"/>
            <a:ext cx="381000" cy="723900"/>
          </a:xfrm>
          <a:prstGeom prst="rect">
            <a:avLst/>
          </a:prstGeom>
        </p:spPr>
      </p:pic>
      <p:sp>
        <p:nvSpPr>
          <p:cNvPr id="16" name="TextBox 15"/>
          <p:cNvSpPr txBox="1"/>
          <p:nvPr/>
        </p:nvSpPr>
        <p:spPr>
          <a:xfrm>
            <a:off x="4823750" y="5102003"/>
            <a:ext cx="478465" cy="369332"/>
          </a:xfrm>
          <a:prstGeom prst="rect">
            <a:avLst/>
          </a:prstGeom>
          <a:noFill/>
        </p:spPr>
        <p:txBody>
          <a:bodyPr wrap="square" rtlCol="0">
            <a:spAutoFit/>
          </a:bodyPr>
          <a:lstStyle/>
          <a:p>
            <a:r>
              <a:rPr lang="en-US" dirty="0" smtClean="0">
                <a:solidFill>
                  <a:schemeClr val="bg1"/>
                </a:solidFill>
              </a:rPr>
              <a:t>0.1</a:t>
            </a:r>
            <a:endParaRPr lang="en-US" dirty="0">
              <a:solidFill>
                <a:schemeClr val="bg1"/>
              </a:solidFill>
            </a:endParaRPr>
          </a:p>
        </p:txBody>
      </p:sp>
      <p:sp>
        <p:nvSpPr>
          <p:cNvPr id="17" name="TextBox 16"/>
          <p:cNvSpPr txBox="1"/>
          <p:nvPr/>
        </p:nvSpPr>
        <p:spPr>
          <a:xfrm>
            <a:off x="4610125" y="4686367"/>
            <a:ext cx="478465" cy="369332"/>
          </a:xfrm>
          <a:prstGeom prst="rect">
            <a:avLst/>
          </a:prstGeom>
          <a:noFill/>
        </p:spPr>
        <p:txBody>
          <a:bodyPr wrap="square" rtlCol="0">
            <a:spAutoFit/>
          </a:bodyPr>
          <a:lstStyle/>
          <a:p>
            <a:r>
              <a:rPr lang="en-US" dirty="0" smtClean="0">
                <a:solidFill>
                  <a:schemeClr val="bg1"/>
                </a:solidFill>
              </a:rPr>
              <a:t>0.2</a:t>
            </a:r>
            <a:endParaRPr lang="en-US" dirty="0">
              <a:solidFill>
                <a:schemeClr val="bg1"/>
              </a:solidFill>
            </a:endParaRPr>
          </a:p>
        </p:txBody>
      </p:sp>
      <p:sp>
        <p:nvSpPr>
          <p:cNvPr id="18" name="TextBox 17"/>
          <p:cNvSpPr txBox="1"/>
          <p:nvPr/>
        </p:nvSpPr>
        <p:spPr>
          <a:xfrm>
            <a:off x="2866051" y="3973718"/>
            <a:ext cx="478465" cy="369332"/>
          </a:xfrm>
          <a:prstGeom prst="rect">
            <a:avLst/>
          </a:prstGeom>
          <a:noFill/>
        </p:spPr>
        <p:txBody>
          <a:bodyPr wrap="square" rtlCol="0">
            <a:spAutoFit/>
          </a:bodyPr>
          <a:lstStyle/>
          <a:p>
            <a:r>
              <a:rPr lang="en-US" dirty="0" smtClean="0">
                <a:solidFill>
                  <a:schemeClr val="bg1"/>
                </a:solidFill>
              </a:rPr>
              <a:t>0.9</a:t>
            </a:r>
            <a:endParaRPr lang="en-US" dirty="0">
              <a:solidFill>
                <a:schemeClr val="bg1"/>
              </a:solidFill>
            </a:endParaRPr>
          </a:p>
        </p:txBody>
      </p:sp>
      <p:sp>
        <p:nvSpPr>
          <p:cNvPr id="27" name="TextBox 26"/>
          <p:cNvSpPr txBox="1"/>
          <p:nvPr/>
        </p:nvSpPr>
        <p:spPr>
          <a:xfrm>
            <a:off x="2942081" y="3287616"/>
            <a:ext cx="290218" cy="369332"/>
          </a:xfrm>
          <a:prstGeom prst="rect">
            <a:avLst/>
          </a:prstGeom>
          <a:noFill/>
        </p:spPr>
        <p:txBody>
          <a:bodyPr wrap="square" rtlCol="0">
            <a:spAutoFit/>
          </a:bodyPr>
          <a:lstStyle/>
          <a:p>
            <a:r>
              <a:rPr lang="en-US" dirty="0">
                <a:solidFill>
                  <a:schemeClr val="bg1"/>
                </a:solidFill>
              </a:rPr>
              <a:t>1</a:t>
            </a:r>
          </a:p>
        </p:txBody>
      </p:sp>
      <p:pic>
        <p:nvPicPr>
          <p:cNvPr id="28" name="Picture 27"/>
          <p:cNvPicPr>
            <a:picLocks noChangeAspect="1"/>
          </p:cNvPicPr>
          <p:nvPr/>
        </p:nvPicPr>
        <p:blipFill>
          <a:blip r:embed="rId5"/>
          <a:stretch>
            <a:fillRect/>
          </a:stretch>
        </p:blipFill>
        <p:spPr>
          <a:xfrm>
            <a:off x="4824548" y="1542287"/>
            <a:ext cx="889000" cy="685800"/>
          </a:xfrm>
          <a:prstGeom prst="rect">
            <a:avLst/>
          </a:prstGeom>
        </p:spPr>
      </p:pic>
      <p:pic>
        <p:nvPicPr>
          <p:cNvPr id="9" name="Picture 8"/>
          <p:cNvPicPr>
            <a:picLocks noChangeAspect="1"/>
          </p:cNvPicPr>
          <p:nvPr/>
        </p:nvPicPr>
        <p:blipFill>
          <a:blip r:embed="rId6"/>
          <a:stretch>
            <a:fillRect/>
          </a:stretch>
        </p:blipFill>
        <p:spPr>
          <a:xfrm>
            <a:off x="6598087" y="451051"/>
            <a:ext cx="4673600" cy="495300"/>
          </a:xfrm>
          <a:prstGeom prst="rect">
            <a:avLst/>
          </a:prstGeom>
          <a:ln w="31750">
            <a:solidFill>
              <a:schemeClr val="bg1"/>
            </a:solidFill>
          </a:ln>
        </p:spPr>
      </p:pic>
      <p:pic>
        <p:nvPicPr>
          <p:cNvPr id="11" name="Picture 10"/>
          <p:cNvPicPr>
            <a:picLocks noChangeAspect="1"/>
          </p:cNvPicPr>
          <p:nvPr/>
        </p:nvPicPr>
        <p:blipFill>
          <a:blip r:embed="rId7"/>
          <a:stretch>
            <a:fillRect/>
          </a:stretch>
        </p:blipFill>
        <p:spPr>
          <a:xfrm>
            <a:off x="10484505" y="539951"/>
            <a:ext cx="558800" cy="317500"/>
          </a:xfrm>
          <a:prstGeom prst="rect">
            <a:avLst/>
          </a:prstGeom>
        </p:spPr>
      </p:pic>
    </p:spTree>
    <p:extLst>
      <p:ext uri="{BB962C8B-B14F-4D97-AF65-F5344CB8AC3E}">
        <p14:creationId xmlns:p14="http://schemas.microsoft.com/office/powerpoint/2010/main" val="13947408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9491"/>
            <a:ext cx="7840448" cy="1320212"/>
          </a:xfrm>
        </p:spPr>
        <p:txBody>
          <a:bodyPr/>
          <a:lstStyle/>
          <a:p>
            <a:r>
              <a:rPr lang="en-US" b="1" dirty="0" smtClean="0">
                <a:solidFill>
                  <a:schemeClr val="accent4"/>
                </a:solidFill>
              </a:rPr>
              <a:t>Further Insight:  Results</a:t>
            </a:r>
            <a:endParaRPr lang="en-US" b="1" dirty="0">
              <a:solidFill>
                <a:schemeClr val="accent4"/>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788" y="1055575"/>
            <a:ext cx="5461000" cy="5384800"/>
          </a:xfrm>
          <a:prstGeom prst="rect">
            <a:avLst/>
          </a:prstGeom>
          <a:ln w="31750">
            <a:solidFill>
              <a:schemeClr val="bg1"/>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387" y="1055575"/>
            <a:ext cx="5461000" cy="5384800"/>
          </a:xfrm>
          <a:prstGeom prst="rect">
            <a:avLst/>
          </a:prstGeom>
          <a:ln w="31750">
            <a:solidFill>
              <a:schemeClr val="bg1"/>
            </a:solidFill>
          </a:ln>
        </p:spPr>
      </p:pic>
      <p:sp>
        <p:nvSpPr>
          <p:cNvPr id="20" name="TextBox 19"/>
          <p:cNvSpPr txBox="1"/>
          <p:nvPr/>
        </p:nvSpPr>
        <p:spPr>
          <a:xfrm>
            <a:off x="2866051" y="3973718"/>
            <a:ext cx="478465" cy="369332"/>
          </a:xfrm>
          <a:prstGeom prst="rect">
            <a:avLst/>
          </a:prstGeom>
          <a:noFill/>
        </p:spPr>
        <p:txBody>
          <a:bodyPr wrap="square" rtlCol="0">
            <a:spAutoFit/>
          </a:bodyPr>
          <a:lstStyle/>
          <a:p>
            <a:r>
              <a:rPr lang="en-US" dirty="0" smtClean="0">
                <a:solidFill>
                  <a:schemeClr val="bg1"/>
                </a:solidFill>
              </a:rPr>
              <a:t>0.9</a:t>
            </a:r>
            <a:endParaRPr lang="en-US" dirty="0">
              <a:solidFill>
                <a:schemeClr val="bg1"/>
              </a:solidFill>
            </a:endParaRPr>
          </a:p>
        </p:txBody>
      </p:sp>
      <p:sp>
        <p:nvSpPr>
          <p:cNvPr id="21" name="TextBox 20"/>
          <p:cNvSpPr txBox="1"/>
          <p:nvPr/>
        </p:nvSpPr>
        <p:spPr>
          <a:xfrm>
            <a:off x="2942081" y="3287616"/>
            <a:ext cx="290218" cy="369332"/>
          </a:xfrm>
          <a:prstGeom prst="rect">
            <a:avLst/>
          </a:prstGeom>
          <a:noFill/>
        </p:spPr>
        <p:txBody>
          <a:bodyPr wrap="square" rtlCol="0">
            <a:spAutoFit/>
          </a:bodyPr>
          <a:lstStyle/>
          <a:p>
            <a:r>
              <a:rPr lang="en-US" dirty="0">
                <a:solidFill>
                  <a:schemeClr val="bg1"/>
                </a:solidFill>
              </a:rPr>
              <a:t>1</a:t>
            </a:r>
          </a:p>
        </p:txBody>
      </p:sp>
      <p:sp>
        <p:nvSpPr>
          <p:cNvPr id="22" name="TextBox 21"/>
          <p:cNvSpPr txBox="1"/>
          <p:nvPr/>
        </p:nvSpPr>
        <p:spPr>
          <a:xfrm>
            <a:off x="10122611" y="2611330"/>
            <a:ext cx="339837" cy="369332"/>
          </a:xfrm>
          <a:prstGeom prst="rect">
            <a:avLst/>
          </a:prstGeom>
          <a:noFill/>
        </p:spPr>
        <p:txBody>
          <a:bodyPr wrap="square" rtlCol="0">
            <a:spAutoFit/>
          </a:bodyPr>
          <a:lstStyle/>
          <a:p>
            <a:r>
              <a:rPr lang="en-US" smtClean="0">
                <a:solidFill>
                  <a:schemeClr val="bg1"/>
                </a:solidFill>
              </a:rPr>
              <a:t>1</a:t>
            </a:r>
            <a:endParaRPr lang="en-US" dirty="0">
              <a:solidFill>
                <a:schemeClr val="bg1"/>
              </a:solidFill>
            </a:endParaRPr>
          </a:p>
        </p:txBody>
      </p:sp>
      <p:sp>
        <p:nvSpPr>
          <p:cNvPr id="23" name="TextBox 22"/>
          <p:cNvSpPr txBox="1"/>
          <p:nvPr/>
        </p:nvSpPr>
        <p:spPr>
          <a:xfrm>
            <a:off x="9977294" y="3378643"/>
            <a:ext cx="339837" cy="369332"/>
          </a:xfrm>
          <a:prstGeom prst="rect">
            <a:avLst/>
          </a:prstGeom>
          <a:noFill/>
        </p:spPr>
        <p:txBody>
          <a:bodyPr wrap="square" rtlCol="0">
            <a:spAutoFit/>
          </a:bodyPr>
          <a:lstStyle/>
          <a:p>
            <a:r>
              <a:rPr lang="en-US">
                <a:solidFill>
                  <a:schemeClr val="bg1"/>
                </a:solidFill>
              </a:rPr>
              <a:t>2</a:t>
            </a:r>
            <a:endParaRPr lang="en-US" dirty="0">
              <a:solidFill>
                <a:schemeClr val="bg1"/>
              </a:solidFill>
            </a:endParaRPr>
          </a:p>
        </p:txBody>
      </p:sp>
      <p:sp>
        <p:nvSpPr>
          <p:cNvPr id="24" name="TextBox 23"/>
          <p:cNvSpPr txBox="1"/>
          <p:nvPr/>
        </p:nvSpPr>
        <p:spPr>
          <a:xfrm>
            <a:off x="9775067" y="4158361"/>
            <a:ext cx="339837" cy="369332"/>
          </a:xfrm>
          <a:prstGeom prst="rect">
            <a:avLst/>
          </a:prstGeom>
          <a:noFill/>
        </p:spPr>
        <p:txBody>
          <a:bodyPr wrap="square" rtlCol="0">
            <a:spAutoFit/>
          </a:bodyPr>
          <a:lstStyle/>
          <a:p>
            <a:r>
              <a:rPr lang="en-US" dirty="0" smtClean="0">
                <a:solidFill>
                  <a:schemeClr val="bg1"/>
                </a:solidFill>
              </a:rPr>
              <a:t>4</a:t>
            </a:r>
            <a:endParaRPr lang="en-US" dirty="0">
              <a:solidFill>
                <a:schemeClr val="bg1"/>
              </a:solidFill>
            </a:endParaRPr>
          </a:p>
        </p:txBody>
      </p:sp>
      <p:sp>
        <p:nvSpPr>
          <p:cNvPr id="25" name="TextBox 24"/>
          <p:cNvSpPr txBox="1"/>
          <p:nvPr/>
        </p:nvSpPr>
        <p:spPr>
          <a:xfrm>
            <a:off x="9944985" y="2061013"/>
            <a:ext cx="552894" cy="369332"/>
          </a:xfrm>
          <a:prstGeom prst="rect">
            <a:avLst/>
          </a:prstGeom>
          <a:noFill/>
        </p:spPr>
        <p:txBody>
          <a:bodyPr wrap="square" rtlCol="0">
            <a:spAutoFit/>
          </a:bodyPr>
          <a:lstStyle/>
          <a:p>
            <a:r>
              <a:rPr lang="en-US" smtClean="0">
                <a:solidFill>
                  <a:schemeClr val="bg1"/>
                </a:solidFill>
              </a:rPr>
              <a:t>1/2</a:t>
            </a:r>
            <a:endParaRPr lang="en-US" dirty="0">
              <a:solidFill>
                <a:schemeClr val="bg1"/>
              </a:solidFill>
            </a:endParaRPr>
          </a:p>
        </p:txBody>
      </p:sp>
      <p:sp>
        <p:nvSpPr>
          <p:cNvPr id="26" name="TextBox 25"/>
          <p:cNvSpPr txBox="1"/>
          <p:nvPr/>
        </p:nvSpPr>
        <p:spPr>
          <a:xfrm>
            <a:off x="9727355" y="1582256"/>
            <a:ext cx="552894" cy="369332"/>
          </a:xfrm>
          <a:prstGeom prst="rect">
            <a:avLst/>
          </a:prstGeom>
          <a:noFill/>
        </p:spPr>
        <p:txBody>
          <a:bodyPr wrap="square" rtlCol="0">
            <a:spAutoFit/>
          </a:bodyPr>
          <a:lstStyle/>
          <a:p>
            <a:r>
              <a:rPr lang="en-US" dirty="0" smtClean="0">
                <a:solidFill>
                  <a:schemeClr val="bg1"/>
                </a:solidFill>
              </a:rPr>
              <a:t>1/4</a:t>
            </a:r>
            <a:endParaRPr lang="en-US" dirty="0">
              <a:solidFill>
                <a:schemeClr val="bg1"/>
              </a:solidFill>
            </a:endParaRPr>
          </a:p>
        </p:txBody>
      </p:sp>
      <p:sp>
        <p:nvSpPr>
          <p:cNvPr id="14" name="TextBox 13"/>
          <p:cNvSpPr txBox="1"/>
          <p:nvPr/>
        </p:nvSpPr>
        <p:spPr>
          <a:xfrm>
            <a:off x="9446074" y="4615188"/>
            <a:ext cx="339837" cy="369332"/>
          </a:xfrm>
          <a:prstGeom prst="rect">
            <a:avLst/>
          </a:prstGeom>
          <a:noFill/>
        </p:spPr>
        <p:txBody>
          <a:bodyPr wrap="square" rtlCol="0">
            <a:spAutoFit/>
          </a:bodyPr>
          <a:lstStyle/>
          <a:p>
            <a:r>
              <a:rPr lang="en-US" dirty="0">
                <a:solidFill>
                  <a:schemeClr val="bg1"/>
                </a:solidFill>
              </a:rPr>
              <a:t>8</a:t>
            </a:r>
          </a:p>
        </p:txBody>
      </p:sp>
      <p:sp>
        <p:nvSpPr>
          <p:cNvPr id="15" name="TextBox 14"/>
          <p:cNvSpPr txBox="1"/>
          <p:nvPr/>
        </p:nvSpPr>
        <p:spPr>
          <a:xfrm>
            <a:off x="8764968" y="5122745"/>
            <a:ext cx="554406" cy="369332"/>
          </a:xfrm>
          <a:prstGeom prst="rect">
            <a:avLst/>
          </a:prstGeom>
          <a:noFill/>
        </p:spPr>
        <p:txBody>
          <a:bodyPr wrap="square" rtlCol="0">
            <a:spAutoFit/>
          </a:bodyPr>
          <a:lstStyle/>
          <a:p>
            <a:r>
              <a:rPr lang="en-US" dirty="0" smtClean="0">
                <a:solidFill>
                  <a:schemeClr val="bg1"/>
                </a:solidFill>
              </a:rPr>
              <a:t>16</a:t>
            </a:r>
            <a:endParaRPr lang="en-US" dirty="0">
              <a:solidFill>
                <a:schemeClr val="bg1"/>
              </a:solidFill>
            </a:endParaRPr>
          </a:p>
        </p:txBody>
      </p:sp>
      <p:pic>
        <p:nvPicPr>
          <p:cNvPr id="17" name="Picture 16"/>
          <p:cNvPicPr>
            <a:picLocks noChangeAspect="1"/>
          </p:cNvPicPr>
          <p:nvPr/>
        </p:nvPicPr>
        <p:blipFill>
          <a:blip r:embed="rId4"/>
          <a:stretch>
            <a:fillRect/>
          </a:stretch>
        </p:blipFill>
        <p:spPr>
          <a:xfrm>
            <a:off x="10826879" y="1569927"/>
            <a:ext cx="381000" cy="723900"/>
          </a:xfrm>
          <a:prstGeom prst="rect">
            <a:avLst/>
          </a:prstGeom>
        </p:spPr>
      </p:pic>
      <p:sp>
        <p:nvSpPr>
          <p:cNvPr id="18" name="TextBox 17"/>
          <p:cNvSpPr txBox="1"/>
          <p:nvPr/>
        </p:nvSpPr>
        <p:spPr>
          <a:xfrm>
            <a:off x="4823750" y="5102003"/>
            <a:ext cx="478465" cy="369332"/>
          </a:xfrm>
          <a:prstGeom prst="rect">
            <a:avLst/>
          </a:prstGeom>
          <a:noFill/>
        </p:spPr>
        <p:txBody>
          <a:bodyPr wrap="square" rtlCol="0">
            <a:spAutoFit/>
          </a:bodyPr>
          <a:lstStyle/>
          <a:p>
            <a:r>
              <a:rPr lang="en-US" dirty="0" smtClean="0">
                <a:solidFill>
                  <a:schemeClr val="bg1"/>
                </a:solidFill>
              </a:rPr>
              <a:t>0.1</a:t>
            </a:r>
            <a:endParaRPr lang="en-US" dirty="0">
              <a:solidFill>
                <a:schemeClr val="bg1"/>
              </a:solidFill>
            </a:endParaRPr>
          </a:p>
        </p:txBody>
      </p:sp>
      <p:sp>
        <p:nvSpPr>
          <p:cNvPr id="27" name="TextBox 26"/>
          <p:cNvSpPr txBox="1"/>
          <p:nvPr/>
        </p:nvSpPr>
        <p:spPr>
          <a:xfrm>
            <a:off x="4610125" y="4686367"/>
            <a:ext cx="478465" cy="369332"/>
          </a:xfrm>
          <a:prstGeom prst="rect">
            <a:avLst/>
          </a:prstGeom>
          <a:noFill/>
        </p:spPr>
        <p:txBody>
          <a:bodyPr wrap="square" rtlCol="0">
            <a:spAutoFit/>
          </a:bodyPr>
          <a:lstStyle/>
          <a:p>
            <a:r>
              <a:rPr lang="en-US" dirty="0" smtClean="0">
                <a:solidFill>
                  <a:schemeClr val="bg1"/>
                </a:solidFill>
              </a:rPr>
              <a:t>0.2</a:t>
            </a:r>
            <a:endParaRPr lang="en-US" dirty="0">
              <a:solidFill>
                <a:schemeClr val="bg1"/>
              </a:solidFill>
            </a:endParaRPr>
          </a:p>
        </p:txBody>
      </p:sp>
      <p:pic>
        <p:nvPicPr>
          <p:cNvPr id="28" name="Picture 27"/>
          <p:cNvPicPr>
            <a:picLocks noChangeAspect="1"/>
          </p:cNvPicPr>
          <p:nvPr/>
        </p:nvPicPr>
        <p:blipFill>
          <a:blip r:embed="rId5"/>
          <a:stretch>
            <a:fillRect/>
          </a:stretch>
        </p:blipFill>
        <p:spPr>
          <a:xfrm>
            <a:off x="4824548" y="1542287"/>
            <a:ext cx="889000" cy="685800"/>
          </a:xfrm>
          <a:prstGeom prst="rect">
            <a:avLst/>
          </a:prstGeom>
        </p:spPr>
      </p:pic>
      <p:pic>
        <p:nvPicPr>
          <p:cNvPr id="30" name="Picture 29"/>
          <p:cNvPicPr>
            <a:picLocks noChangeAspect="1"/>
          </p:cNvPicPr>
          <p:nvPr/>
        </p:nvPicPr>
        <p:blipFill>
          <a:blip r:embed="rId6"/>
          <a:stretch>
            <a:fillRect/>
          </a:stretch>
        </p:blipFill>
        <p:spPr>
          <a:xfrm>
            <a:off x="6598087" y="451051"/>
            <a:ext cx="4673600" cy="495300"/>
          </a:xfrm>
          <a:prstGeom prst="rect">
            <a:avLst/>
          </a:prstGeom>
          <a:ln w="31750">
            <a:solidFill>
              <a:schemeClr val="bg1"/>
            </a:solidFill>
          </a:ln>
        </p:spPr>
      </p:pic>
      <p:pic>
        <p:nvPicPr>
          <p:cNvPr id="3" name="Picture 2"/>
          <p:cNvPicPr>
            <a:picLocks noChangeAspect="1"/>
          </p:cNvPicPr>
          <p:nvPr/>
        </p:nvPicPr>
        <p:blipFill>
          <a:blip r:embed="rId7"/>
          <a:stretch>
            <a:fillRect/>
          </a:stretch>
        </p:blipFill>
        <p:spPr>
          <a:xfrm>
            <a:off x="10492787" y="628851"/>
            <a:ext cx="215900" cy="139700"/>
          </a:xfrm>
          <a:prstGeom prst="rect">
            <a:avLst/>
          </a:prstGeom>
        </p:spPr>
      </p:pic>
    </p:spTree>
    <p:extLst>
      <p:ext uri="{BB962C8B-B14F-4D97-AF65-F5344CB8AC3E}">
        <p14:creationId xmlns:p14="http://schemas.microsoft.com/office/powerpoint/2010/main" val="14634366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9491"/>
            <a:ext cx="7840448" cy="1320212"/>
          </a:xfrm>
        </p:spPr>
        <p:txBody>
          <a:bodyPr/>
          <a:lstStyle/>
          <a:p>
            <a:r>
              <a:rPr lang="en-US" b="1" dirty="0" smtClean="0">
                <a:solidFill>
                  <a:schemeClr val="accent4"/>
                </a:solidFill>
              </a:rPr>
              <a:t>Further Insight:  Results</a:t>
            </a:r>
            <a:endParaRPr lang="en-US" b="1" dirty="0">
              <a:solidFill>
                <a:schemeClr val="accent4"/>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788" y="1055575"/>
            <a:ext cx="5461000" cy="5384800"/>
          </a:xfrm>
          <a:prstGeom prst="rect">
            <a:avLst/>
          </a:prstGeom>
          <a:ln w="31750">
            <a:solidFill>
              <a:schemeClr val="bg1"/>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387" y="1055575"/>
            <a:ext cx="5461000" cy="5384800"/>
          </a:xfrm>
          <a:prstGeom prst="rect">
            <a:avLst/>
          </a:prstGeom>
          <a:ln w="31750">
            <a:solidFill>
              <a:schemeClr val="bg1"/>
            </a:solidFill>
          </a:ln>
        </p:spPr>
      </p:pic>
      <p:sp>
        <p:nvSpPr>
          <p:cNvPr id="10" name="TextBox 9"/>
          <p:cNvSpPr txBox="1"/>
          <p:nvPr/>
        </p:nvSpPr>
        <p:spPr>
          <a:xfrm>
            <a:off x="4823750" y="5102003"/>
            <a:ext cx="478465" cy="369332"/>
          </a:xfrm>
          <a:prstGeom prst="rect">
            <a:avLst/>
          </a:prstGeom>
          <a:noFill/>
        </p:spPr>
        <p:txBody>
          <a:bodyPr wrap="square" rtlCol="0">
            <a:spAutoFit/>
          </a:bodyPr>
          <a:lstStyle/>
          <a:p>
            <a:r>
              <a:rPr lang="en-US" dirty="0" smtClean="0">
                <a:solidFill>
                  <a:schemeClr val="bg1"/>
                </a:solidFill>
              </a:rPr>
              <a:t>0.1</a:t>
            </a:r>
            <a:endParaRPr lang="en-US" dirty="0">
              <a:solidFill>
                <a:schemeClr val="bg1"/>
              </a:solidFill>
            </a:endParaRPr>
          </a:p>
        </p:txBody>
      </p:sp>
      <p:sp>
        <p:nvSpPr>
          <p:cNvPr id="19" name="TextBox 18"/>
          <p:cNvSpPr txBox="1"/>
          <p:nvPr/>
        </p:nvSpPr>
        <p:spPr>
          <a:xfrm>
            <a:off x="4610125" y="4686367"/>
            <a:ext cx="478465" cy="369332"/>
          </a:xfrm>
          <a:prstGeom prst="rect">
            <a:avLst/>
          </a:prstGeom>
          <a:noFill/>
        </p:spPr>
        <p:txBody>
          <a:bodyPr wrap="square" rtlCol="0">
            <a:spAutoFit/>
          </a:bodyPr>
          <a:lstStyle/>
          <a:p>
            <a:r>
              <a:rPr lang="en-US" dirty="0" smtClean="0">
                <a:solidFill>
                  <a:schemeClr val="bg1"/>
                </a:solidFill>
              </a:rPr>
              <a:t>0.2</a:t>
            </a:r>
            <a:endParaRPr lang="en-US" dirty="0">
              <a:solidFill>
                <a:schemeClr val="bg1"/>
              </a:solidFill>
            </a:endParaRPr>
          </a:p>
        </p:txBody>
      </p:sp>
      <p:sp>
        <p:nvSpPr>
          <p:cNvPr id="22" name="TextBox 21"/>
          <p:cNvSpPr txBox="1"/>
          <p:nvPr/>
        </p:nvSpPr>
        <p:spPr>
          <a:xfrm>
            <a:off x="10367162" y="2611330"/>
            <a:ext cx="339837" cy="369332"/>
          </a:xfrm>
          <a:prstGeom prst="rect">
            <a:avLst/>
          </a:prstGeom>
          <a:noFill/>
        </p:spPr>
        <p:txBody>
          <a:bodyPr wrap="square" rtlCol="0">
            <a:spAutoFit/>
          </a:bodyPr>
          <a:lstStyle/>
          <a:p>
            <a:r>
              <a:rPr lang="en-US" smtClean="0">
                <a:solidFill>
                  <a:schemeClr val="bg1"/>
                </a:solidFill>
              </a:rPr>
              <a:t>1</a:t>
            </a:r>
            <a:endParaRPr lang="en-US" dirty="0">
              <a:solidFill>
                <a:schemeClr val="bg1"/>
              </a:solidFill>
            </a:endParaRPr>
          </a:p>
        </p:txBody>
      </p:sp>
      <p:sp>
        <p:nvSpPr>
          <p:cNvPr id="23" name="TextBox 22"/>
          <p:cNvSpPr txBox="1"/>
          <p:nvPr/>
        </p:nvSpPr>
        <p:spPr>
          <a:xfrm>
            <a:off x="10211212" y="3219152"/>
            <a:ext cx="339837" cy="369332"/>
          </a:xfrm>
          <a:prstGeom prst="rect">
            <a:avLst/>
          </a:prstGeom>
          <a:noFill/>
        </p:spPr>
        <p:txBody>
          <a:bodyPr wrap="square" rtlCol="0">
            <a:spAutoFit/>
          </a:bodyPr>
          <a:lstStyle/>
          <a:p>
            <a:r>
              <a:rPr lang="en-US">
                <a:solidFill>
                  <a:schemeClr val="bg1"/>
                </a:solidFill>
              </a:rPr>
              <a:t>2</a:t>
            </a:r>
            <a:endParaRPr lang="en-US" dirty="0">
              <a:solidFill>
                <a:schemeClr val="bg1"/>
              </a:solidFill>
            </a:endParaRPr>
          </a:p>
        </p:txBody>
      </p:sp>
      <p:sp>
        <p:nvSpPr>
          <p:cNvPr id="24" name="TextBox 23"/>
          <p:cNvSpPr txBox="1"/>
          <p:nvPr/>
        </p:nvSpPr>
        <p:spPr>
          <a:xfrm>
            <a:off x="10030251" y="3828748"/>
            <a:ext cx="339837" cy="369332"/>
          </a:xfrm>
          <a:prstGeom prst="rect">
            <a:avLst/>
          </a:prstGeom>
          <a:noFill/>
        </p:spPr>
        <p:txBody>
          <a:bodyPr wrap="square" rtlCol="0">
            <a:spAutoFit/>
          </a:bodyPr>
          <a:lstStyle/>
          <a:p>
            <a:r>
              <a:rPr lang="en-US" dirty="0" smtClean="0">
                <a:solidFill>
                  <a:schemeClr val="bg1"/>
                </a:solidFill>
              </a:rPr>
              <a:t>4</a:t>
            </a:r>
            <a:endParaRPr lang="en-US" dirty="0">
              <a:solidFill>
                <a:schemeClr val="bg1"/>
              </a:solidFill>
            </a:endParaRPr>
          </a:p>
        </p:txBody>
      </p:sp>
      <p:sp>
        <p:nvSpPr>
          <p:cNvPr id="25" name="TextBox 24"/>
          <p:cNvSpPr txBox="1"/>
          <p:nvPr/>
        </p:nvSpPr>
        <p:spPr>
          <a:xfrm>
            <a:off x="10154105" y="2072830"/>
            <a:ext cx="552894" cy="369332"/>
          </a:xfrm>
          <a:prstGeom prst="rect">
            <a:avLst/>
          </a:prstGeom>
          <a:noFill/>
        </p:spPr>
        <p:txBody>
          <a:bodyPr wrap="square" rtlCol="0">
            <a:spAutoFit/>
          </a:bodyPr>
          <a:lstStyle/>
          <a:p>
            <a:r>
              <a:rPr lang="en-US" smtClean="0">
                <a:solidFill>
                  <a:schemeClr val="bg1"/>
                </a:solidFill>
              </a:rPr>
              <a:t>1/2</a:t>
            </a:r>
            <a:endParaRPr lang="en-US" dirty="0">
              <a:solidFill>
                <a:schemeClr val="bg1"/>
              </a:solidFill>
            </a:endParaRPr>
          </a:p>
        </p:txBody>
      </p:sp>
      <p:sp>
        <p:nvSpPr>
          <p:cNvPr id="26" name="TextBox 25"/>
          <p:cNvSpPr txBox="1"/>
          <p:nvPr/>
        </p:nvSpPr>
        <p:spPr>
          <a:xfrm>
            <a:off x="10072999" y="1580792"/>
            <a:ext cx="552894" cy="369332"/>
          </a:xfrm>
          <a:prstGeom prst="rect">
            <a:avLst/>
          </a:prstGeom>
          <a:noFill/>
        </p:spPr>
        <p:txBody>
          <a:bodyPr wrap="square" rtlCol="0">
            <a:spAutoFit/>
          </a:bodyPr>
          <a:lstStyle/>
          <a:p>
            <a:r>
              <a:rPr lang="en-US" dirty="0" smtClean="0">
                <a:solidFill>
                  <a:schemeClr val="bg1"/>
                </a:solidFill>
              </a:rPr>
              <a:t>1/4</a:t>
            </a:r>
            <a:endParaRPr lang="en-US" dirty="0">
              <a:solidFill>
                <a:schemeClr val="bg1"/>
              </a:solidFill>
            </a:endParaRPr>
          </a:p>
        </p:txBody>
      </p:sp>
      <p:sp>
        <p:nvSpPr>
          <p:cNvPr id="14" name="TextBox 13"/>
          <p:cNvSpPr txBox="1"/>
          <p:nvPr/>
        </p:nvSpPr>
        <p:spPr>
          <a:xfrm>
            <a:off x="9828852" y="4360001"/>
            <a:ext cx="339837" cy="369332"/>
          </a:xfrm>
          <a:prstGeom prst="rect">
            <a:avLst/>
          </a:prstGeom>
          <a:noFill/>
        </p:spPr>
        <p:txBody>
          <a:bodyPr wrap="square" rtlCol="0">
            <a:spAutoFit/>
          </a:bodyPr>
          <a:lstStyle/>
          <a:p>
            <a:r>
              <a:rPr lang="en-US" dirty="0">
                <a:solidFill>
                  <a:schemeClr val="bg1"/>
                </a:solidFill>
              </a:rPr>
              <a:t>8</a:t>
            </a:r>
          </a:p>
        </p:txBody>
      </p:sp>
      <p:sp>
        <p:nvSpPr>
          <p:cNvPr id="15" name="TextBox 14"/>
          <p:cNvSpPr txBox="1"/>
          <p:nvPr/>
        </p:nvSpPr>
        <p:spPr>
          <a:xfrm>
            <a:off x="9486055" y="4729333"/>
            <a:ext cx="453460" cy="369332"/>
          </a:xfrm>
          <a:prstGeom prst="rect">
            <a:avLst/>
          </a:prstGeom>
          <a:noFill/>
        </p:spPr>
        <p:txBody>
          <a:bodyPr wrap="square" rtlCol="0">
            <a:spAutoFit/>
          </a:bodyPr>
          <a:lstStyle/>
          <a:p>
            <a:r>
              <a:rPr lang="en-US" dirty="0" smtClean="0">
                <a:solidFill>
                  <a:schemeClr val="bg1"/>
                </a:solidFill>
              </a:rPr>
              <a:t>16</a:t>
            </a:r>
            <a:endParaRPr lang="en-US" dirty="0">
              <a:solidFill>
                <a:schemeClr val="bg1"/>
              </a:solidFill>
            </a:endParaRPr>
          </a:p>
        </p:txBody>
      </p:sp>
      <p:sp>
        <p:nvSpPr>
          <p:cNvPr id="16" name="TextBox 15"/>
          <p:cNvSpPr txBox="1"/>
          <p:nvPr/>
        </p:nvSpPr>
        <p:spPr>
          <a:xfrm>
            <a:off x="9248692" y="5143158"/>
            <a:ext cx="453460" cy="369332"/>
          </a:xfrm>
          <a:prstGeom prst="rect">
            <a:avLst/>
          </a:prstGeom>
          <a:noFill/>
        </p:spPr>
        <p:txBody>
          <a:bodyPr wrap="square" rtlCol="0">
            <a:spAutoFit/>
          </a:bodyPr>
          <a:lstStyle/>
          <a:p>
            <a:r>
              <a:rPr lang="en-US" smtClean="0">
                <a:solidFill>
                  <a:schemeClr val="bg1"/>
                </a:solidFill>
              </a:rPr>
              <a:t>32</a:t>
            </a:r>
            <a:endParaRPr lang="en-US" dirty="0">
              <a:solidFill>
                <a:schemeClr val="bg1"/>
              </a:solidFill>
            </a:endParaRPr>
          </a:p>
        </p:txBody>
      </p:sp>
      <p:sp>
        <p:nvSpPr>
          <p:cNvPr id="17" name="TextBox 16"/>
          <p:cNvSpPr txBox="1"/>
          <p:nvPr/>
        </p:nvSpPr>
        <p:spPr>
          <a:xfrm>
            <a:off x="8963929" y="5422434"/>
            <a:ext cx="453460" cy="369332"/>
          </a:xfrm>
          <a:prstGeom prst="rect">
            <a:avLst/>
          </a:prstGeom>
          <a:noFill/>
        </p:spPr>
        <p:txBody>
          <a:bodyPr wrap="square" rtlCol="0">
            <a:spAutoFit/>
          </a:bodyPr>
          <a:lstStyle/>
          <a:p>
            <a:r>
              <a:rPr lang="en-US" smtClean="0">
                <a:solidFill>
                  <a:schemeClr val="bg1"/>
                </a:solidFill>
              </a:rPr>
              <a:t>64</a:t>
            </a:r>
            <a:endParaRPr lang="en-US" dirty="0">
              <a:solidFill>
                <a:schemeClr val="bg1"/>
              </a:solidFill>
            </a:endParaRPr>
          </a:p>
        </p:txBody>
      </p:sp>
      <p:pic>
        <p:nvPicPr>
          <p:cNvPr id="27" name="Picture 26"/>
          <p:cNvPicPr>
            <a:picLocks noChangeAspect="1"/>
          </p:cNvPicPr>
          <p:nvPr/>
        </p:nvPicPr>
        <p:blipFill>
          <a:blip r:embed="rId4"/>
          <a:stretch>
            <a:fillRect/>
          </a:stretch>
        </p:blipFill>
        <p:spPr>
          <a:xfrm>
            <a:off x="10826879" y="1569927"/>
            <a:ext cx="381000" cy="723900"/>
          </a:xfrm>
          <a:prstGeom prst="rect">
            <a:avLst/>
          </a:prstGeom>
        </p:spPr>
      </p:pic>
      <p:sp>
        <p:nvSpPr>
          <p:cNvPr id="28" name="TextBox 27"/>
          <p:cNvSpPr txBox="1"/>
          <p:nvPr/>
        </p:nvSpPr>
        <p:spPr>
          <a:xfrm>
            <a:off x="2866051" y="3973718"/>
            <a:ext cx="478465" cy="369332"/>
          </a:xfrm>
          <a:prstGeom prst="rect">
            <a:avLst/>
          </a:prstGeom>
          <a:noFill/>
        </p:spPr>
        <p:txBody>
          <a:bodyPr wrap="square" rtlCol="0">
            <a:spAutoFit/>
          </a:bodyPr>
          <a:lstStyle/>
          <a:p>
            <a:r>
              <a:rPr lang="en-US" dirty="0" smtClean="0">
                <a:solidFill>
                  <a:schemeClr val="bg1"/>
                </a:solidFill>
              </a:rPr>
              <a:t>0.9</a:t>
            </a:r>
            <a:endParaRPr lang="en-US" dirty="0">
              <a:solidFill>
                <a:schemeClr val="bg1"/>
              </a:solidFill>
            </a:endParaRPr>
          </a:p>
        </p:txBody>
      </p:sp>
      <p:sp>
        <p:nvSpPr>
          <p:cNvPr id="29" name="TextBox 28"/>
          <p:cNvSpPr txBox="1"/>
          <p:nvPr/>
        </p:nvSpPr>
        <p:spPr>
          <a:xfrm>
            <a:off x="2942081" y="3287616"/>
            <a:ext cx="290218" cy="369332"/>
          </a:xfrm>
          <a:prstGeom prst="rect">
            <a:avLst/>
          </a:prstGeom>
          <a:noFill/>
        </p:spPr>
        <p:txBody>
          <a:bodyPr wrap="square" rtlCol="0">
            <a:spAutoFit/>
          </a:bodyPr>
          <a:lstStyle/>
          <a:p>
            <a:r>
              <a:rPr lang="en-US" dirty="0">
                <a:solidFill>
                  <a:schemeClr val="bg1"/>
                </a:solidFill>
              </a:rPr>
              <a:t>1</a:t>
            </a:r>
          </a:p>
        </p:txBody>
      </p:sp>
      <p:pic>
        <p:nvPicPr>
          <p:cNvPr id="4" name="Picture 3"/>
          <p:cNvPicPr>
            <a:picLocks noChangeAspect="1"/>
          </p:cNvPicPr>
          <p:nvPr/>
        </p:nvPicPr>
        <p:blipFill>
          <a:blip r:embed="rId5"/>
          <a:stretch>
            <a:fillRect/>
          </a:stretch>
        </p:blipFill>
        <p:spPr>
          <a:xfrm>
            <a:off x="4824548" y="1542287"/>
            <a:ext cx="889000" cy="685800"/>
          </a:xfrm>
          <a:prstGeom prst="rect">
            <a:avLst/>
          </a:prstGeom>
        </p:spPr>
      </p:pic>
      <p:pic>
        <p:nvPicPr>
          <p:cNvPr id="31" name="Picture 30"/>
          <p:cNvPicPr>
            <a:picLocks noChangeAspect="1"/>
          </p:cNvPicPr>
          <p:nvPr/>
        </p:nvPicPr>
        <p:blipFill>
          <a:blip r:embed="rId6"/>
          <a:stretch>
            <a:fillRect/>
          </a:stretch>
        </p:blipFill>
        <p:spPr>
          <a:xfrm>
            <a:off x="6598087" y="451051"/>
            <a:ext cx="4673600" cy="495300"/>
          </a:xfrm>
          <a:prstGeom prst="rect">
            <a:avLst/>
          </a:prstGeom>
          <a:ln w="31750">
            <a:solidFill>
              <a:schemeClr val="bg1"/>
            </a:solidFill>
          </a:ln>
        </p:spPr>
      </p:pic>
      <p:pic>
        <p:nvPicPr>
          <p:cNvPr id="7" name="Picture 6"/>
          <p:cNvPicPr>
            <a:picLocks noChangeAspect="1"/>
          </p:cNvPicPr>
          <p:nvPr/>
        </p:nvPicPr>
        <p:blipFill>
          <a:blip r:embed="rId7"/>
          <a:stretch>
            <a:fillRect/>
          </a:stretch>
        </p:blipFill>
        <p:spPr>
          <a:xfrm>
            <a:off x="10495331" y="539951"/>
            <a:ext cx="723900" cy="317500"/>
          </a:xfrm>
          <a:prstGeom prst="rect">
            <a:avLst/>
          </a:prstGeom>
        </p:spPr>
      </p:pic>
    </p:spTree>
    <p:extLst>
      <p:ext uri="{BB962C8B-B14F-4D97-AF65-F5344CB8AC3E}">
        <p14:creationId xmlns:p14="http://schemas.microsoft.com/office/powerpoint/2010/main" val="6854461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36"/>
            <a:ext cx="10515600" cy="1325563"/>
          </a:xfrm>
        </p:spPr>
        <p:txBody>
          <a:bodyPr/>
          <a:lstStyle/>
          <a:p>
            <a:pPr algn="ctr"/>
            <a:r>
              <a:rPr lang="en-US" b="1" dirty="0" smtClean="0">
                <a:solidFill>
                  <a:srgbClr val="FFFF00"/>
                </a:solidFill>
              </a:rPr>
              <a:t>Instability of PV Rings</a:t>
            </a:r>
            <a:endParaRPr lang="en-US" b="1" dirty="0">
              <a:solidFill>
                <a:srgbClr val="FFFF00"/>
              </a:solidFill>
            </a:endParaRPr>
          </a:p>
        </p:txBody>
      </p:sp>
      <p:sp>
        <p:nvSpPr>
          <p:cNvPr id="3" name="TextBox 2"/>
          <p:cNvSpPr txBox="1"/>
          <p:nvPr/>
        </p:nvSpPr>
        <p:spPr>
          <a:xfrm>
            <a:off x="571500" y="1108703"/>
            <a:ext cx="11086735" cy="5370701"/>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The development of a hollow tower of PV creates the necessary conditions for combined </a:t>
            </a:r>
            <a:r>
              <a:rPr lang="en-US" sz="3200" dirty="0" err="1" smtClean="0"/>
              <a:t>barotropic-baroclinic</a:t>
            </a:r>
            <a:r>
              <a:rPr lang="en-US" sz="3200" dirty="0" smtClean="0"/>
              <a:t> instability</a:t>
            </a:r>
          </a:p>
          <a:p>
            <a:pPr marL="457200" indent="-457200">
              <a:spcBef>
                <a:spcPts val="1200"/>
              </a:spcBef>
              <a:buClr>
                <a:schemeClr val="accent4"/>
              </a:buClr>
              <a:buSzPct val="85000"/>
              <a:buFont typeface="AppleSymbols" charset="0"/>
              <a:buChar char="⦿"/>
            </a:pPr>
            <a:r>
              <a:rPr lang="en-US" sz="3200" dirty="0" smtClean="0"/>
              <a:t>Such instabilities can lead to polygonal eyewalls, </a:t>
            </a:r>
            <a:r>
              <a:rPr lang="en-US" sz="3200" dirty="0" err="1" smtClean="0"/>
              <a:t>mesovorticies</a:t>
            </a:r>
            <a:r>
              <a:rPr lang="en-US" sz="3200" dirty="0" smtClean="0"/>
              <a:t>, and a significant rearrangement of PV within the TC</a:t>
            </a:r>
          </a:p>
          <a:p>
            <a:pPr marL="457200" indent="-457200">
              <a:spcBef>
                <a:spcPts val="1200"/>
              </a:spcBef>
              <a:buClr>
                <a:schemeClr val="accent4"/>
              </a:buClr>
              <a:buSzPct val="85000"/>
              <a:buFont typeface="AppleSymbols" charset="0"/>
              <a:buChar char="⦿"/>
            </a:pPr>
            <a:r>
              <a:rPr lang="en-US" sz="3200" dirty="0" smtClean="0"/>
              <a:t>The instability of PV rings has been studied over the last two decades using a hierarchy of models:</a:t>
            </a:r>
          </a:p>
          <a:p>
            <a:pPr marL="1371600" lvl="2" indent="-457200">
              <a:spcBef>
                <a:spcPts val="600"/>
              </a:spcBef>
              <a:buClr>
                <a:srgbClr val="00B0F0"/>
              </a:buClr>
              <a:buSzPct val="85000"/>
              <a:buFont typeface="AppleSymbols" charset="0"/>
              <a:buChar char="⦿"/>
            </a:pPr>
            <a:r>
              <a:rPr lang="en-US" sz="2800" dirty="0" err="1" smtClean="0">
                <a:solidFill>
                  <a:schemeClr val="accent4">
                    <a:lumMod val="40000"/>
                    <a:lumOff val="60000"/>
                  </a:schemeClr>
                </a:solidFill>
              </a:rPr>
              <a:t>Nondivergent</a:t>
            </a:r>
            <a:r>
              <a:rPr lang="en-US" sz="2800" dirty="0" smtClean="0">
                <a:solidFill>
                  <a:schemeClr val="accent4">
                    <a:lumMod val="40000"/>
                    <a:lumOff val="60000"/>
                  </a:schemeClr>
                </a:solidFill>
              </a:rPr>
              <a:t> and divergent </a:t>
            </a:r>
            <a:r>
              <a:rPr lang="en-US" sz="2800" dirty="0" err="1" smtClean="0">
                <a:solidFill>
                  <a:schemeClr val="accent4">
                    <a:lumMod val="40000"/>
                    <a:lumOff val="60000"/>
                  </a:schemeClr>
                </a:solidFill>
              </a:rPr>
              <a:t>barotropic</a:t>
            </a:r>
            <a:r>
              <a:rPr lang="en-US" sz="2800" dirty="0" smtClean="0">
                <a:solidFill>
                  <a:schemeClr val="accent4">
                    <a:lumMod val="40000"/>
                    <a:lumOff val="60000"/>
                  </a:schemeClr>
                </a:solidFill>
              </a:rPr>
              <a:t> models</a:t>
            </a:r>
          </a:p>
          <a:p>
            <a:pPr marL="1371600" lvl="2"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3-dimensional hydrostatic models</a:t>
            </a:r>
          </a:p>
          <a:p>
            <a:pPr marL="1371600" lvl="2"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3-dimensional non-hydrostatic, full-physics models</a:t>
            </a:r>
          </a:p>
        </p:txBody>
      </p:sp>
    </p:spTree>
    <p:extLst>
      <p:ext uri="{BB962C8B-B14F-4D97-AF65-F5344CB8AC3E}">
        <p14:creationId xmlns:p14="http://schemas.microsoft.com/office/powerpoint/2010/main" val="10116959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9491"/>
            <a:ext cx="11176514" cy="1320212"/>
          </a:xfrm>
        </p:spPr>
        <p:txBody>
          <a:bodyPr/>
          <a:lstStyle/>
          <a:p>
            <a:r>
              <a:rPr lang="en-US" b="1" dirty="0" smtClean="0">
                <a:solidFill>
                  <a:schemeClr val="accent4"/>
                </a:solidFill>
              </a:rPr>
              <a:t>Hurricane Dolly</a:t>
            </a:r>
            <a:endParaRPr lang="en-US" b="1" dirty="0">
              <a:solidFill>
                <a:schemeClr val="accent4"/>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073" y="568710"/>
            <a:ext cx="6906692" cy="5787483"/>
          </a:xfrm>
          <a:prstGeom prst="rect">
            <a:avLst/>
          </a:prstGeom>
          <a:ln w="31750">
            <a:solidFill>
              <a:schemeClr val="bg1"/>
            </a:solidFill>
          </a:ln>
        </p:spPr>
      </p:pic>
      <p:sp>
        <p:nvSpPr>
          <p:cNvPr id="5" name="TextBox 4"/>
          <p:cNvSpPr txBox="1"/>
          <p:nvPr/>
        </p:nvSpPr>
        <p:spPr>
          <a:xfrm>
            <a:off x="548640" y="1146114"/>
            <a:ext cx="3959639" cy="2708434"/>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23 July 2008     1052 UTC</a:t>
            </a:r>
          </a:p>
          <a:p>
            <a:pPr marL="457200" indent="-457200">
              <a:spcBef>
                <a:spcPts val="1200"/>
              </a:spcBef>
              <a:buClr>
                <a:schemeClr val="accent4"/>
              </a:buClr>
              <a:buSzPct val="85000"/>
              <a:buFont typeface="AppleSymbols" charset="0"/>
              <a:buChar char="⦿"/>
            </a:pPr>
            <a:r>
              <a:rPr lang="en-US" sz="3200" dirty="0" smtClean="0"/>
              <a:t>Base reflectivity from Brownsville, Texas, NWS radar</a:t>
            </a:r>
          </a:p>
        </p:txBody>
      </p:sp>
      <p:sp>
        <p:nvSpPr>
          <p:cNvPr id="6" name="TextBox 5"/>
          <p:cNvSpPr txBox="1"/>
          <p:nvPr/>
        </p:nvSpPr>
        <p:spPr>
          <a:xfrm>
            <a:off x="548639" y="3910303"/>
            <a:ext cx="4465433" cy="2062103"/>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Note asymmetries (</a:t>
            </a:r>
            <a:r>
              <a:rPr lang="en-US" sz="3200" dirty="0" err="1" smtClean="0"/>
              <a:t>mesovorticies</a:t>
            </a:r>
            <a:r>
              <a:rPr lang="en-US" sz="3200" dirty="0" smtClean="0"/>
              <a:t> and straight line segments) in the inner core </a:t>
            </a:r>
          </a:p>
        </p:txBody>
      </p:sp>
      <p:sp>
        <p:nvSpPr>
          <p:cNvPr id="7" name="TextBox 6"/>
          <p:cNvSpPr txBox="1"/>
          <p:nvPr/>
        </p:nvSpPr>
        <p:spPr>
          <a:xfrm>
            <a:off x="6579452" y="6356193"/>
            <a:ext cx="3775934" cy="369332"/>
          </a:xfrm>
          <a:prstGeom prst="rect">
            <a:avLst/>
          </a:prstGeom>
          <a:noFill/>
        </p:spPr>
        <p:txBody>
          <a:bodyPr wrap="square" rtlCol="0">
            <a:spAutoFit/>
          </a:bodyPr>
          <a:lstStyle/>
          <a:p>
            <a:pPr algn="ctr"/>
            <a:r>
              <a:rPr lang="en-US" dirty="0" smtClean="0">
                <a:solidFill>
                  <a:schemeClr val="accent5">
                    <a:lumMod val="40000"/>
                    <a:lumOff val="60000"/>
                  </a:schemeClr>
                </a:solidFill>
              </a:rPr>
              <a:t>(</a:t>
            </a:r>
            <a:r>
              <a:rPr lang="en-US" smtClean="0">
                <a:solidFill>
                  <a:schemeClr val="accent5">
                    <a:lumMod val="40000"/>
                    <a:lumOff val="60000"/>
                  </a:schemeClr>
                </a:solidFill>
              </a:rPr>
              <a:t>from Hendricks </a:t>
            </a:r>
            <a:r>
              <a:rPr lang="en-US" dirty="0" smtClean="0">
                <a:solidFill>
                  <a:schemeClr val="accent5">
                    <a:lumMod val="40000"/>
                    <a:lumOff val="60000"/>
                  </a:schemeClr>
                </a:solidFill>
              </a:rPr>
              <a:t>et al</a:t>
            </a:r>
            <a:r>
              <a:rPr lang="en-US" smtClean="0">
                <a:solidFill>
                  <a:schemeClr val="accent5">
                    <a:lumMod val="40000"/>
                    <a:lumOff val="60000"/>
                  </a:schemeClr>
                </a:solidFill>
              </a:rPr>
              <a:t>., 2009)</a:t>
            </a:r>
            <a:endParaRPr lang="en-US" dirty="0">
              <a:solidFill>
                <a:schemeClr val="accent5">
                  <a:lumMod val="40000"/>
                  <a:lumOff val="60000"/>
                </a:schemeClr>
              </a:solidFill>
            </a:endParaRPr>
          </a:p>
        </p:txBody>
      </p:sp>
    </p:spTree>
    <p:extLst>
      <p:ext uri="{BB962C8B-B14F-4D97-AF65-F5344CB8AC3E}">
        <p14:creationId xmlns:p14="http://schemas.microsoft.com/office/powerpoint/2010/main" val="32994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223" y="2275258"/>
            <a:ext cx="5271844" cy="3912697"/>
          </a:xfrm>
          <a:prstGeom prst="rect">
            <a:avLst/>
          </a:prstGeom>
          <a:ln w="31750">
            <a:solidFill>
              <a:schemeClr val="bg1"/>
            </a:solid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274" y="300937"/>
            <a:ext cx="6751823" cy="4272638"/>
          </a:xfrm>
          <a:prstGeom prst="rect">
            <a:avLst/>
          </a:prstGeom>
          <a:ln w="31750">
            <a:solidFill>
              <a:schemeClr val="bg1"/>
            </a:solidFill>
          </a:ln>
        </p:spPr>
      </p:pic>
      <p:sp>
        <p:nvSpPr>
          <p:cNvPr id="7" name="TextBox 6"/>
          <p:cNvSpPr txBox="1"/>
          <p:nvPr/>
        </p:nvSpPr>
        <p:spPr>
          <a:xfrm>
            <a:off x="1821100" y="6227426"/>
            <a:ext cx="7739390" cy="369332"/>
          </a:xfrm>
          <a:prstGeom prst="rect">
            <a:avLst/>
          </a:prstGeom>
          <a:noFill/>
        </p:spPr>
        <p:txBody>
          <a:bodyPr wrap="square" rtlCol="0">
            <a:spAutoFit/>
          </a:bodyPr>
          <a:lstStyle/>
          <a:p>
            <a:r>
              <a:rPr lang="en-US" dirty="0" smtClean="0">
                <a:solidFill>
                  <a:schemeClr val="accent5">
                    <a:lumMod val="40000"/>
                    <a:lumOff val="60000"/>
                  </a:schemeClr>
                </a:solidFill>
              </a:rPr>
              <a:t>(from the Canadian Meteorological and Oceanographic Society Archives website)</a:t>
            </a:r>
            <a:endParaRPr lang="en-US" dirty="0">
              <a:solidFill>
                <a:schemeClr val="accent5">
                  <a:lumMod val="40000"/>
                  <a:lumOff val="60000"/>
                </a:schemeClr>
              </a:solidFill>
            </a:endParaRPr>
          </a:p>
        </p:txBody>
      </p:sp>
      <p:sp>
        <p:nvSpPr>
          <p:cNvPr id="8" name="Title 1"/>
          <p:cNvSpPr txBox="1">
            <a:spLocks/>
          </p:cNvSpPr>
          <p:nvPr/>
        </p:nvSpPr>
        <p:spPr>
          <a:xfrm>
            <a:off x="548640" y="264214"/>
            <a:ext cx="44106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4"/>
                </a:solidFill>
              </a:rPr>
              <a:t>Bernhard </a:t>
            </a:r>
            <a:r>
              <a:rPr lang="en-US" b="1" dirty="0" err="1" smtClean="0">
                <a:solidFill>
                  <a:schemeClr val="accent4"/>
                </a:solidFill>
              </a:rPr>
              <a:t>Haurwitz</a:t>
            </a:r>
            <a:r>
              <a:rPr lang="en-US" b="1" dirty="0" smtClean="0">
                <a:solidFill>
                  <a:schemeClr val="accent4"/>
                </a:solidFill>
              </a:rPr>
              <a:t>:  1941</a:t>
            </a:r>
            <a:endParaRPr lang="en-US" b="1" dirty="0">
              <a:solidFill>
                <a:schemeClr val="accent4"/>
              </a:solidFill>
            </a:endParaRPr>
          </a:p>
        </p:txBody>
      </p:sp>
      <p:sp>
        <p:nvSpPr>
          <p:cNvPr id="3" name="TextBox 2"/>
          <p:cNvSpPr txBox="1"/>
          <p:nvPr/>
        </p:nvSpPr>
        <p:spPr>
          <a:xfrm>
            <a:off x="6713653" y="4847534"/>
            <a:ext cx="4300744" cy="1077218"/>
          </a:xfrm>
          <a:prstGeom prst="rect">
            <a:avLst/>
          </a:prstGeom>
          <a:noFill/>
        </p:spPr>
        <p:txBody>
          <a:bodyPr wrap="square" rtlCol="0">
            <a:spAutoFit/>
          </a:bodyPr>
          <a:lstStyle/>
          <a:p>
            <a:r>
              <a:rPr lang="en-US" sz="3200" dirty="0" smtClean="0"/>
              <a:t>Teaching meteorology at the University of Toronto</a:t>
            </a:r>
            <a:endParaRPr lang="en-US" sz="3200" dirty="0"/>
          </a:p>
        </p:txBody>
      </p:sp>
      <p:sp>
        <p:nvSpPr>
          <p:cNvPr id="5" name="Oval 4"/>
          <p:cNvSpPr/>
          <p:nvPr/>
        </p:nvSpPr>
        <p:spPr>
          <a:xfrm>
            <a:off x="5056094" y="573179"/>
            <a:ext cx="1269402" cy="257881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249627" y="4497646"/>
            <a:ext cx="1247887" cy="169029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2143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3581400" y="4707755"/>
            <a:ext cx="2057400" cy="715145"/>
          </a:xfrm>
          <a:prstGeom prst="rect">
            <a:avLst/>
          </a:prstGeom>
          <a:solidFill>
            <a:schemeClr val="tx1"/>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8640" y="19491"/>
            <a:ext cx="11176514" cy="1320212"/>
          </a:xfrm>
        </p:spPr>
        <p:txBody>
          <a:bodyPr/>
          <a:lstStyle/>
          <a:p>
            <a:r>
              <a:rPr lang="en-US" b="1" dirty="0" smtClean="0">
                <a:solidFill>
                  <a:schemeClr val="accent4"/>
                </a:solidFill>
              </a:rPr>
              <a:t>Simple Linear Stability Analysis</a:t>
            </a:r>
            <a:endParaRPr lang="en-US" b="1" dirty="0">
              <a:solidFill>
                <a:schemeClr val="accent4"/>
              </a:solidFill>
            </a:endParaRPr>
          </a:p>
        </p:txBody>
      </p:sp>
      <p:sp>
        <p:nvSpPr>
          <p:cNvPr id="3" name="TextBox 2"/>
          <p:cNvSpPr txBox="1"/>
          <p:nvPr/>
        </p:nvSpPr>
        <p:spPr>
          <a:xfrm>
            <a:off x="548640" y="1316331"/>
            <a:ext cx="5232050"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Annular ring of vorticity:</a:t>
            </a:r>
          </a:p>
        </p:txBody>
      </p:sp>
      <p:sp>
        <p:nvSpPr>
          <p:cNvPr id="4" name="TextBox 3"/>
          <p:cNvSpPr txBox="1"/>
          <p:nvPr/>
        </p:nvSpPr>
        <p:spPr>
          <a:xfrm>
            <a:off x="548640" y="4707755"/>
            <a:ext cx="5232050" cy="584775"/>
          </a:xfrm>
          <a:prstGeom prst="rect">
            <a:avLst/>
          </a:prstGeom>
          <a:noFill/>
        </p:spPr>
        <p:txBody>
          <a:bodyPr wrap="square" rtlCol="0">
            <a:spAutoFit/>
          </a:bodyPr>
          <a:lstStyle/>
          <a:p>
            <a:pPr marL="457200" indent="-457200">
              <a:spcBef>
                <a:spcPts val="2400"/>
              </a:spcBef>
              <a:buClr>
                <a:schemeClr val="accent4"/>
              </a:buClr>
              <a:buSzPct val="85000"/>
              <a:buFont typeface="AppleSymbols" charset="0"/>
              <a:buChar char="⦿"/>
            </a:pPr>
            <a:r>
              <a:rPr lang="en-US" sz="3200" dirty="0" smtClean="0"/>
              <a:t>Thickness:</a:t>
            </a:r>
          </a:p>
        </p:txBody>
      </p:sp>
      <p:sp>
        <p:nvSpPr>
          <p:cNvPr id="5" name="Rectangle 4"/>
          <p:cNvSpPr/>
          <p:nvPr/>
        </p:nvSpPr>
        <p:spPr>
          <a:xfrm>
            <a:off x="5906814" y="1261241"/>
            <a:ext cx="5118538" cy="3026980"/>
          </a:xfrm>
          <a:prstGeom prst="rect">
            <a:avLst/>
          </a:prstGeom>
          <a:solidFill>
            <a:schemeClr val="tx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6495398" y="3610910"/>
            <a:ext cx="4246180" cy="0"/>
          </a:xfrm>
          <a:prstGeom prst="straightConnector1">
            <a:avLst/>
          </a:prstGeom>
          <a:ln w="317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505919" y="1497540"/>
            <a:ext cx="16154" cy="2128528"/>
          </a:xfrm>
          <a:prstGeom prst="straightConnector1">
            <a:avLst/>
          </a:prstGeom>
          <a:ln w="3175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92965" y="3879105"/>
            <a:ext cx="966952" cy="461665"/>
          </a:xfrm>
          <a:prstGeom prst="rect">
            <a:avLst/>
          </a:prstGeom>
          <a:noFill/>
        </p:spPr>
        <p:txBody>
          <a:bodyPr wrap="square" rtlCol="0">
            <a:spAutoFit/>
          </a:bodyPr>
          <a:lstStyle/>
          <a:p>
            <a:r>
              <a:rPr lang="en-US" sz="2400" dirty="0" smtClean="0">
                <a:solidFill>
                  <a:schemeClr val="bg1"/>
                </a:solidFill>
              </a:rPr>
              <a:t>radius</a:t>
            </a:r>
            <a:endParaRPr lang="en-US" sz="2400" dirty="0">
              <a:solidFill>
                <a:schemeClr val="bg1"/>
              </a:solidFill>
            </a:endParaRPr>
          </a:p>
        </p:txBody>
      </p:sp>
      <p:sp>
        <p:nvSpPr>
          <p:cNvPr id="11" name="TextBox 10"/>
          <p:cNvSpPr txBox="1"/>
          <p:nvPr/>
        </p:nvSpPr>
        <p:spPr>
          <a:xfrm rot="16200000">
            <a:off x="5455096" y="2241543"/>
            <a:ext cx="1420041" cy="461665"/>
          </a:xfrm>
          <a:prstGeom prst="rect">
            <a:avLst/>
          </a:prstGeom>
          <a:noFill/>
        </p:spPr>
        <p:txBody>
          <a:bodyPr wrap="square" rtlCol="0">
            <a:spAutoFit/>
          </a:bodyPr>
          <a:lstStyle/>
          <a:p>
            <a:r>
              <a:rPr lang="en-US" sz="2400" smtClean="0">
                <a:solidFill>
                  <a:schemeClr val="bg1"/>
                </a:solidFill>
              </a:rPr>
              <a:t>vorticity</a:t>
            </a:r>
            <a:endParaRPr lang="en-US" sz="2400" dirty="0">
              <a:solidFill>
                <a:schemeClr val="bg1"/>
              </a:solidFill>
            </a:endParaRPr>
          </a:p>
        </p:txBody>
      </p:sp>
      <p:cxnSp>
        <p:nvCxnSpPr>
          <p:cNvPr id="14" name="Straight Connector 13"/>
          <p:cNvCxnSpPr/>
          <p:nvPr/>
        </p:nvCxnSpPr>
        <p:spPr>
          <a:xfrm>
            <a:off x="6518198" y="2953407"/>
            <a:ext cx="1129458"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7131553" y="2461083"/>
            <a:ext cx="100584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19917" y="1970447"/>
            <a:ext cx="59436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201436" y="1955891"/>
            <a:ext cx="0" cy="1664208"/>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193727" y="3605655"/>
            <a:ext cx="2386175" cy="5255"/>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2"/>
          <a:stretch>
            <a:fillRect/>
          </a:stretch>
        </p:blipFill>
        <p:spPr>
          <a:xfrm>
            <a:off x="7535684" y="3688605"/>
            <a:ext cx="279400" cy="190500"/>
          </a:xfrm>
          <a:prstGeom prst="rect">
            <a:avLst/>
          </a:prstGeom>
        </p:spPr>
      </p:pic>
      <p:pic>
        <p:nvPicPr>
          <p:cNvPr id="22" name="Picture 21"/>
          <p:cNvPicPr>
            <a:picLocks noChangeAspect="1"/>
          </p:cNvPicPr>
          <p:nvPr/>
        </p:nvPicPr>
        <p:blipFill>
          <a:blip r:embed="rId3"/>
          <a:stretch>
            <a:fillRect/>
          </a:stretch>
        </p:blipFill>
        <p:spPr>
          <a:xfrm>
            <a:off x="8055386" y="3688605"/>
            <a:ext cx="292100" cy="190500"/>
          </a:xfrm>
          <a:prstGeom prst="rect">
            <a:avLst/>
          </a:prstGeom>
        </p:spPr>
      </p:pic>
      <p:cxnSp>
        <p:nvCxnSpPr>
          <p:cNvPr id="24" name="Straight Arrow Connector 23"/>
          <p:cNvCxnSpPr/>
          <p:nvPr/>
        </p:nvCxnSpPr>
        <p:spPr>
          <a:xfrm flipV="1">
            <a:off x="8325014" y="1970447"/>
            <a:ext cx="0" cy="1551981"/>
          </a:xfrm>
          <a:prstGeom prst="straightConnector1">
            <a:avLst/>
          </a:prstGeom>
          <a:ln w="317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flipV="1">
            <a:off x="7505203" y="1982370"/>
            <a:ext cx="0" cy="914400"/>
          </a:xfrm>
          <a:prstGeom prst="straightConnector1">
            <a:avLst/>
          </a:prstGeom>
          <a:ln w="317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a:stretch>
            <a:fillRect/>
          </a:stretch>
        </p:blipFill>
        <p:spPr>
          <a:xfrm>
            <a:off x="7160005" y="2170159"/>
            <a:ext cx="279400" cy="292100"/>
          </a:xfrm>
          <a:prstGeom prst="rect">
            <a:avLst/>
          </a:prstGeom>
        </p:spPr>
      </p:pic>
      <p:pic>
        <p:nvPicPr>
          <p:cNvPr id="27" name="Picture 26"/>
          <p:cNvPicPr>
            <a:picLocks noChangeAspect="1"/>
          </p:cNvPicPr>
          <p:nvPr/>
        </p:nvPicPr>
        <p:blipFill>
          <a:blip r:embed="rId5"/>
          <a:stretch>
            <a:fillRect/>
          </a:stretch>
        </p:blipFill>
        <p:spPr>
          <a:xfrm>
            <a:off x="8402336" y="2168983"/>
            <a:ext cx="292100" cy="292100"/>
          </a:xfrm>
          <a:prstGeom prst="rect">
            <a:avLst/>
          </a:prstGeom>
        </p:spPr>
      </p:pic>
      <p:sp>
        <p:nvSpPr>
          <p:cNvPr id="29" name="TextBox 28"/>
          <p:cNvSpPr txBox="1"/>
          <p:nvPr/>
        </p:nvSpPr>
        <p:spPr>
          <a:xfrm>
            <a:off x="548640" y="5590693"/>
            <a:ext cx="5232050" cy="584775"/>
          </a:xfrm>
          <a:prstGeom prst="rect">
            <a:avLst/>
          </a:prstGeom>
          <a:noFill/>
        </p:spPr>
        <p:txBody>
          <a:bodyPr wrap="square" rtlCol="0">
            <a:spAutoFit/>
          </a:bodyPr>
          <a:lstStyle/>
          <a:p>
            <a:pPr marL="457200" indent="-457200">
              <a:spcBef>
                <a:spcPts val="2400"/>
              </a:spcBef>
              <a:buClr>
                <a:schemeClr val="accent4"/>
              </a:buClr>
              <a:buSzPct val="85000"/>
              <a:buFont typeface="AppleSymbols" charset="0"/>
              <a:buChar char="⦿"/>
            </a:pPr>
            <a:r>
              <a:rPr lang="en-US" sz="3200" dirty="0" smtClean="0"/>
              <a:t>Hollowness:</a:t>
            </a:r>
          </a:p>
        </p:txBody>
      </p:sp>
      <p:sp>
        <p:nvSpPr>
          <p:cNvPr id="31" name="Rectangle 30"/>
          <p:cNvSpPr/>
          <p:nvPr/>
        </p:nvSpPr>
        <p:spPr>
          <a:xfrm>
            <a:off x="3565806" y="5592709"/>
            <a:ext cx="3594199" cy="715145"/>
          </a:xfrm>
          <a:prstGeom prst="rect">
            <a:avLst/>
          </a:prstGeom>
          <a:solidFill>
            <a:schemeClr val="tx1"/>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6"/>
          <a:stretch>
            <a:fillRect/>
          </a:stretch>
        </p:blipFill>
        <p:spPr>
          <a:xfrm>
            <a:off x="3717427" y="5760034"/>
            <a:ext cx="3289300" cy="393700"/>
          </a:xfrm>
          <a:prstGeom prst="rect">
            <a:avLst/>
          </a:prstGeom>
        </p:spPr>
      </p:pic>
      <p:pic>
        <p:nvPicPr>
          <p:cNvPr id="33" name="Picture 32"/>
          <p:cNvPicPr>
            <a:picLocks noChangeAspect="1"/>
          </p:cNvPicPr>
          <p:nvPr/>
        </p:nvPicPr>
        <p:blipFill>
          <a:blip r:embed="rId7"/>
          <a:stretch>
            <a:fillRect/>
          </a:stretch>
        </p:blipFill>
        <p:spPr>
          <a:xfrm>
            <a:off x="3746500" y="4884010"/>
            <a:ext cx="1752600" cy="393700"/>
          </a:xfrm>
          <a:prstGeom prst="rect">
            <a:avLst/>
          </a:prstGeom>
        </p:spPr>
      </p:pic>
      <p:sp>
        <p:nvSpPr>
          <p:cNvPr id="34" name="TextBox 33"/>
          <p:cNvSpPr txBox="1"/>
          <p:nvPr/>
        </p:nvSpPr>
        <p:spPr>
          <a:xfrm>
            <a:off x="7502905" y="4845133"/>
            <a:ext cx="4181095" cy="461665"/>
          </a:xfrm>
          <a:prstGeom prst="rect">
            <a:avLst/>
          </a:prstGeom>
          <a:noFill/>
        </p:spPr>
        <p:txBody>
          <a:bodyPr wrap="square" rtlCol="0">
            <a:spAutoFit/>
          </a:bodyPr>
          <a:lstStyle/>
          <a:p>
            <a:r>
              <a:rPr lang="en-US" sz="2400" dirty="0" smtClean="0">
                <a:solidFill>
                  <a:schemeClr val="accent4">
                    <a:lumMod val="40000"/>
                    <a:lumOff val="60000"/>
                  </a:schemeClr>
                </a:solidFill>
              </a:rPr>
              <a:t>0 </a:t>
            </a:r>
            <a:r>
              <a:rPr lang="en-US" sz="2400" smtClean="0">
                <a:solidFill>
                  <a:schemeClr val="accent4">
                    <a:lumMod val="40000"/>
                    <a:lumOff val="60000"/>
                  </a:schemeClr>
                </a:solidFill>
              </a:rPr>
              <a:t>(thick)                 1 (thin)</a:t>
            </a:r>
            <a:endParaRPr lang="en-US" sz="2400">
              <a:solidFill>
                <a:schemeClr val="accent4">
                  <a:lumMod val="40000"/>
                  <a:lumOff val="60000"/>
                </a:schemeClr>
              </a:solidFill>
            </a:endParaRPr>
          </a:p>
        </p:txBody>
      </p:sp>
      <p:sp>
        <p:nvSpPr>
          <p:cNvPr id="35" name="TextBox 34"/>
          <p:cNvSpPr txBox="1"/>
          <p:nvPr/>
        </p:nvSpPr>
        <p:spPr>
          <a:xfrm>
            <a:off x="7502905" y="5724280"/>
            <a:ext cx="4181095" cy="461665"/>
          </a:xfrm>
          <a:prstGeom prst="rect">
            <a:avLst/>
          </a:prstGeom>
          <a:noFill/>
        </p:spPr>
        <p:txBody>
          <a:bodyPr wrap="square" rtlCol="0">
            <a:spAutoFit/>
          </a:bodyPr>
          <a:lstStyle/>
          <a:p>
            <a:r>
              <a:rPr lang="en-US" sz="2400" dirty="0" smtClean="0">
                <a:solidFill>
                  <a:schemeClr val="accent4">
                    <a:lumMod val="40000"/>
                    <a:lumOff val="60000"/>
                  </a:schemeClr>
                </a:solidFill>
              </a:rPr>
              <a:t>0 (hollow)              1 (filled)</a:t>
            </a:r>
            <a:endParaRPr lang="en-US" sz="2400" dirty="0">
              <a:solidFill>
                <a:schemeClr val="accent4">
                  <a:lumMod val="40000"/>
                  <a:lumOff val="60000"/>
                </a:schemeClr>
              </a:solidFill>
            </a:endParaRPr>
          </a:p>
        </p:txBody>
      </p:sp>
      <p:cxnSp>
        <p:nvCxnSpPr>
          <p:cNvPr id="37" name="Straight Arrow Connector 36"/>
          <p:cNvCxnSpPr/>
          <p:nvPr/>
        </p:nvCxnSpPr>
        <p:spPr>
          <a:xfrm>
            <a:off x="8732536" y="5075965"/>
            <a:ext cx="860916" cy="2693"/>
          </a:xfrm>
          <a:prstGeom prst="straightConnector1">
            <a:avLst/>
          </a:prstGeom>
          <a:ln w="19050">
            <a:solidFill>
              <a:schemeClr val="accent4">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8952346" y="5968242"/>
            <a:ext cx="731520" cy="0"/>
          </a:xfrm>
          <a:prstGeom prst="straightConnector1">
            <a:avLst/>
          </a:prstGeom>
          <a:ln w="19050">
            <a:solidFill>
              <a:schemeClr val="accent4">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48640" y="2138822"/>
            <a:ext cx="5232050" cy="584775"/>
          </a:xfrm>
          <a:prstGeom prst="rect">
            <a:avLst/>
          </a:prstGeom>
          <a:noFill/>
        </p:spPr>
        <p:txBody>
          <a:bodyPr wrap="square" rtlCol="0">
            <a:spAutoFit/>
          </a:bodyPr>
          <a:lstStyle/>
          <a:p>
            <a:pPr marL="457200" indent="-457200">
              <a:spcBef>
                <a:spcPts val="2400"/>
              </a:spcBef>
              <a:buClr>
                <a:schemeClr val="accent4"/>
              </a:buClr>
              <a:buSzPct val="85000"/>
              <a:buFont typeface="AppleSymbols" charset="0"/>
              <a:buChar char="⦿"/>
            </a:pPr>
            <a:r>
              <a:rPr lang="en-US" sz="3200" dirty="0" smtClean="0"/>
              <a:t>Note:</a:t>
            </a:r>
          </a:p>
        </p:txBody>
      </p:sp>
      <p:pic>
        <p:nvPicPr>
          <p:cNvPr id="6" name="Picture 5"/>
          <p:cNvPicPr>
            <a:picLocks noChangeAspect="1"/>
          </p:cNvPicPr>
          <p:nvPr/>
        </p:nvPicPr>
        <p:blipFill>
          <a:blip r:embed="rId8"/>
          <a:stretch>
            <a:fillRect/>
          </a:stretch>
        </p:blipFill>
        <p:spPr>
          <a:xfrm>
            <a:off x="1984578" y="2889405"/>
            <a:ext cx="1981200" cy="330200"/>
          </a:xfrm>
          <a:prstGeom prst="rect">
            <a:avLst/>
          </a:prstGeom>
        </p:spPr>
      </p:pic>
      <p:pic>
        <p:nvPicPr>
          <p:cNvPr id="9" name="Picture 8"/>
          <p:cNvPicPr>
            <a:picLocks noChangeAspect="1"/>
          </p:cNvPicPr>
          <p:nvPr/>
        </p:nvPicPr>
        <p:blipFill>
          <a:blip r:embed="rId9"/>
          <a:stretch>
            <a:fillRect/>
          </a:stretch>
        </p:blipFill>
        <p:spPr>
          <a:xfrm>
            <a:off x="1974057" y="3517155"/>
            <a:ext cx="1981200" cy="342900"/>
          </a:xfrm>
          <a:prstGeom prst="rect">
            <a:avLst/>
          </a:prstGeom>
        </p:spPr>
      </p:pic>
    </p:spTree>
    <p:extLst>
      <p:ext uri="{BB962C8B-B14F-4D97-AF65-F5344CB8AC3E}">
        <p14:creationId xmlns:p14="http://schemas.microsoft.com/office/powerpoint/2010/main" val="5549264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P spid="29" grpId="0"/>
      <p:bldP spid="31" grpId="0" animBg="1"/>
      <p:bldP spid="34" grpId="0"/>
      <p:bldP spid="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9491"/>
            <a:ext cx="11176514" cy="1320212"/>
          </a:xfrm>
        </p:spPr>
        <p:txBody>
          <a:bodyPr/>
          <a:lstStyle/>
          <a:p>
            <a:r>
              <a:rPr lang="en-US" b="1" dirty="0" smtClean="0">
                <a:solidFill>
                  <a:schemeClr val="accent4"/>
                </a:solidFill>
              </a:rPr>
              <a:t>Simple Linear Stability Analysis</a:t>
            </a:r>
            <a:endParaRPr lang="en-US" b="1" dirty="0">
              <a:solidFill>
                <a:schemeClr val="accent4"/>
              </a:solidFill>
            </a:endParaRPr>
          </a:p>
        </p:txBody>
      </p:sp>
      <p:sp>
        <p:nvSpPr>
          <p:cNvPr id="3" name="TextBox 2"/>
          <p:cNvSpPr txBox="1"/>
          <p:nvPr/>
        </p:nvSpPr>
        <p:spPr>
          <a:xfrm>
            <a:off x="548640" y="1075031"/>
            <a:ext cx="5466080" cy="532453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err="1" smtClean="0"/>
              <a:t>Isolines</a:t>
            </a:r>
            <a:r>
              <a:rPr lang="en-US" sz="3200" dirty="0" smtClean="0"/>
              <a:t> of maximum dimensionless growth rate for tangential wavenumbers m = 3, 4, </a:t>
            </a:r>
            <a:r>
              <a:rPr lang="mr-IN" sz="3200" dirty="0" smtClean="0"/>
              <a:t>…</a:t>
            </a:r>
            <a:r>
              <a:rPr lang="en-US" sz="3200" dirty="0" smtClean="0"/>
              <a:t>, 8</a:t>
            </a:r>
          </a:p>
          <a:p>
            <a:pPr marL="457200" indent="-457200">
              <a:spcBef>
                <a:spcPts val="1200"/>
              </a:spcBef>
              <a:buClr>
                <a:schemeClr val="accent4"/>
              </a:buClr>
              <a:buSzPct val="85000"/>
              <a:buFont typeface="AppleSymbols" charset="0"/>
              <a:buChar char="⦿"/>
            </a:pPr>
            <a:r>
              <a:rPr lang="en-US" sz="3200" dirty="0" smtClean="0"/>
              <a:t>Shading indicates the wavenumber associated with the maximum dimensionless growth rate at each point</a:t>
            </a:r>
          </a:p>
          <a:p>
            <a:pPr marL="457200" indent="-457200">
              <a:spcBef>
                <a:spcPts val="1200"/>
              </a:spcBef>
              <a:buClr>
                <a:schemeClr val="accent4"/>
              </a:buClr>
              <a:buSzPct val="85000"/>
              <a:buFont typeface="AppleSymbols" charset="0"/>
              <a:buChar char="⦿"/>
            </a:pPr>
            <a:r>
              <a:rPr lang="en-US" sz="3200" dirty="0" smtClean="0"/>
              <a:t>Note that thin, hollow rings are the most unstable</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4155" t="4837" r="18396" b="519"/>
          <a:stretch/>
        </p:blipFill>
        <p:spPr>
          <a:xfrm>
            <a:off x="6164132" y="1069914"/>
            <a:ext cx="5646868" cy="5282553"/>
          </a:xfrm>
          <a:prstGeom prst="rect">
            <a:avLst/>
          </a:prstGeom>
          <a:ln w="31750">
            <a:solidFill>
              <a:srgbClr val="C00000"/>
            </a:solidFill>
          </a:ln>
        </p:spPr>
      </p:pic>
      <p:sp>
        <p:nvSpPr>
          <p:cNvPr id="9" name="TextBox 8"/>
          <p:cNvSpPr txBox="1"/>
          <p:nvPr/>
        </p:nvSpPr>
        <p:spPr>
          <a:xfrm>
            <a:off x="8873044" y="3927284"/>
            <a:ext cx="774700" cy="368300"/>
          </a:xfrm>
          <a:prstGeom prst="rect">
            <a:avLst/>
          </a:prstGeom>
          <a:noFill/>
        </p:spPr>
        <p:txBody>
          <a:bodyPr wrap="square" rtlCol="0">
            <a:spAutoFit/>
          </a:bodyPr>
          <a:lstStyle/>
          <a:p>
            <a:r>
              <a:rPr lang="en-US">
                <a:solidFill>
                  <a:schemeClr val="bg1"/>
                </a:solidFill>
              </a:rPr>
              <a:t>m</a:t>
            </a:r>
            <a:r>
              <a:rPr lang="en-US" smtClean="0">
                <a:solidFill>
                  <a:schemeClr val="bg1"/>
                </a:solidFill>
              </a:rPr>
              <a:t> = 3</a:t>
            </a:r>
            <a:endParaRPr lang="en-US">
              <a:solidFill>
                <a:schemeClr val="bg1"/>
              </a:solidFill>
            </a:endParaRPr>
          </a:p>
        </p:txBody>
      </p:sp>
      <p:sp>
        <p:nvSpPr>
          <p:cNvPr id="36" name="TextBox 35"/>
          <p:cNvSpPr txBox="1"/>
          <p:nvPr/>
        </p:nvSpPr>
        <p:spPr>
          <a:xfrm>
            <a:off x="9287738" y="3196709"/>
            <a:ext cx="774700" cy="368300"/>
          </a:xfrm>
          <a:prstGeom prst="rect">
            <a:avLst/>
          </a:prstGeom>
          <a:noFill/>
        </p:spPr>
        <p:txBody>
          <a:bodyPr wrap="square" rtlCol="0">
            <a:spAutoFit/>
          </a:bodyPr>
          <a:lstStyle/>
          <a:p>
            <a:r>
              <a:rPr lang="en-US">
                <a:solidFill>
                  <a:schemeClr val="bg1"/>
                </a:solidFill>
              </a:rPr>
              <a:t>m</a:t>
            </a:r>
            <a:r>
              <a:rPr lang="en-US" smtClean="0">
                <a:solidFill>
                  <a:schemeClr val="bg1"/>
                </a:solidFill>
              </a:rPr>
              <a:t> = 4</a:t>
            </a:r>
            <a:endParaRPr lang="en-US">
              <a:solidFill>
                <a:schemeClr val="bg1"/>
              </a:solidFill>
            </a:endParaRPr>
          </a:p>
        </p:txBody>
      </p:sp>
      <p:sp>
        <p:nvSpPr>
          <p:cNvPr id="39" name="TextBox 38"/>
          <p:cNvSpPr txBox="1"/>
          <p:nvPr/>
        </p:nvSpPr>
        <p:spPr>
          <a:xfrm>
            <a:off x="9772428" y="2783141"/>
            <a:ext cx="342900" cy="368300"/>
          </a:xfrm>
          <a:prstGeom prst="rect">
            <a:avLst/>
          </a:prstGeom>
          <a:noFill/>
        </p:spPr>
        <p:txBody>
          <a:bodyPr wrap="square" rtlCol="0">
            <a:spAutoFit/>
          </a:bodyPr>
          <a:lstStyle/>
          <a:p>
            <a:r>
              <a:rPr lang="en-US">
                <a:solidFill>
                  <a:schemeClr val="bg1"/>
                </a:solidFill>
              </a:rPr>
              <a:t>5</a:t>
            </a:r>
          </a:p>
        </p:txBody>
      </p:sp>
      <p:sp>
        <p:nvSpPr>
          <p:cNvPr id="41" name="TextBox 40"/>
          <p:cNvSpPr txBox="1"/>
          <p:nvPr/>
        </p:nvSpPr>
        <p:spPr>
          <a:xfrm>
            <a:off x="9963002" y="2476851"/>
            <a:ext cx="342900" cy="368300"/>
          </a:xfrm>
          <a:prstGeom prst="rect">
            <a:avLst/>
          </a:prstGeom>
          <a:noFill/>
        </p:spPr>
        <p:txBody>
          <a:bodyPr wrap="square" rtlCol="0">
            <a:spAutoFit/>
          </a:bodyPr>
          <a:lstStyle/>
          <a:p>
            <a:r>
              <a:rPr lang="en-US" smtClean="0">
                <a:solidFill>
                  <a:schemeClr val="bg1"/>
                </a:solidFill>
              </a:rPr>
              <a:t>6</a:t>
            </a:r>
            <a:endParaRPr lang="en-US">
              <a:solidFill>
                <a:schemeClr val="bg1"/>
              </a:solidFill>
            </a:endParaRPr>
          </a:p>
        </p:txBody>
      </p:sp>
      <p:sp>
        <p:nvSpPr>
          <p:cNvPr id="42" name="TextBox 41"/>
          <p:cNvSpPr txBox="1"/>
          <p:nvPr/>
        </p:nvSpPr>
        <p:spPr>
          <a:xfrm>
            <a:off x="10141924" y="2286217"/>
            <a:ext cx="342900" cy="368300"/>
          </a:xfrm>
          <a:prstGeom prst="rect">
            <a:avLst/>
          </a:prstGeom>
          <a:noFill/>
        </p:spPr>
        <p:txBody>
          <a:bodyPr wrap="square" rtlCol="0">
            <a:spAutoFit/>
          </a:bodyPr>
          <a:lstStyle/>
          <a:p>
            <a:r>
              <a:rPr lang="en-US" dirty="0">
                <a:solidFill>
                  <a:schemeClr val="bg1"/>
                </a:solidFill>
              </a:rPr>
              <a:t>7</a:t>
            </a:r>
          </a:p>
        </p:txBody>
      </p:sp>
      <p:sp>
        <p:nvSpPr>
          <p:cNvPr id="43" name="TextBox 42"/>
          <p:cNvSpPr txBox="1"/>
          <p:nvPr/>
        </p:nvSpPr>
        <p:spPr>
          <a:xfrm>
            <a:off x="10341166" y="2145591"/>
            <a:ext cx="342900" cy="368300"/>
          </a:xfrm>
          <a:prstGeom prst="rect">
            <a:avLst/>
          </a:prstGeom>
          <a:noFill/>
        </p:spPr>
        <p:txBody>
          <a:bodyPr wrap="square" rtlCol="0">
            <a:spAutoFit/>
          </a:bodyPr>
          <a:lstStyle/>
          <a:p>
            <a:r>
              <a:rPr lang="en-US" dirty="0" smtClean="0">
                <a:solidFill>
                  <a:schemeClr val="bg1"/>
                </a:solidFill>
              </a:rPr>
              <a:t>8</a:t>
            </a:r>
            <a:endParaRPr lang="en-US" dirty="0">
              <a:solidFill>
                <a:schemeClr val="bg1"/>
              </a:solidFill>
            </a:endParaRPr>
          </a:p>
        </p:txBody>
      </p:sp>
      <p:sp>
        <p:nvSpPr>
          <p:cNvPr id="4" name="TextBox 3"/>
          <p:cNvSpPr txBox="1"/>
          <p:nvPr/>
        </p:nvSpPr>
        <p:spPr>
          <a:xfrm rot="16602555">
            <a:off x="9034301" y="4786124"/>
            <a:ext cx="573433" cy="369332"/>
          </a:xfrm>
          <a:prstGeom prst="rect">
            <a:avLst/>
          </a:prstGeom>
          <a:noFill/>
        </p:spPr>
        <p:txBody>
          <a:bodyPr wrap="square" rtlCol="0">
            <a:spAutoFit/>
          </a:bodyPr>
          <a:lstStyle/>
          <a:p>
            <a:r>
              <a:rPr lang="en-US" dirty="0" smtClean="0">
                <a:solidFill>
                  <a:schemeClr val="bg1"/>
                </a:solidFill>
              </a:rPr>
              <a:t>0.1</a:t>
            </a:r>
            <a:endParaRPr lang="en-US" dirty="0">
              <a:solidFill>
                <a:schemeClr val="bg1"/>
              </a:solidFill>
            </a:endParaRPr>
          </a:p>
        </p:txBody>
      </p:sp>
      <p:sp>
        <p:nvSpPr>
          <p:cNvPr id="12" name="TextBox 11"/>
          <p:cNvSpPr txBox="1"/>
          <p:nvPr/>
        </p:nvSpPr>
        <p:spPr>
          <a:xfrm rot="17758445">
            <a:off x="9579666" y="5164434"/>
            <a:ext cx="573433" cy="369332"/>
          </a:xfrm>
          <a:prstGeom prst="rect">
            <a:avLst/>
          </a:prstGeom>
          <a:noFill/>
        </p:spPr>
        <p:txBody>
          <a:bodyPr wrap="square" rtlCol="0">
            <a:spAutoFit/>
          </a:bodyPr>
          <a:lstStyle/>
          <a:p>
            <a:r>
              <a:rPr lang="en-US" smtClean="0">
                <a:solidFill>
                  <a:schemeClr val="bg1"/>
                </a:solidFill>
              </a:rPr>
              <a:t>0.2</a:t>
            </a:r>
            <a:endParaRPr lang="en-US">
              <a:solidFill>
                <a:schemeClr val="bg1"/>
              </a:solidFill>
            </a:endParaRPr>
          </a:p>
        </p:txBody>
      </p:sp>
      <p:sp>
        <p:nvSpPr>
          <p:cNvPr id="13" name="TextBox 12"/>
          <p:cNvSpPr txBox="1"/>
          <p:nvPr/>
        </p:nvSpPr>
        <p:spPr>
          <a:xfrm rot="16991337">
            <a:off x="9990257" y="4929554"/>
            <a:ext cx="573433" cy="369332"/>
          </a:xfrm>
          <a:prstGeom prst="rect">
            <a:avLst/>
          </a:prstGeom>
          <a:noFill/>
        </p:spPr>
        <p:txBody>
          <a:bodyPr wrap="square" rtlCol="0">
            <a:spAutoFit/>
          </a:bodyPr>
          <a:lstStyle/>
          <a:p>
            <a:r>
              <a:rPr lang="en-US" smtClean="0">
                <a:solidFill>
                  <a:schemeClr val="bg1"/>
                </a:solidFill>
              </a:rPr>
              <a:t>0.3</a:t>
            </a:r>
            <a:endParaRPr lang="en-US">
              <a:solidFill>
                <a:schemeClr val="bg1"/>
              </a:solidFill>
            </a:endParaRPr>
          </a:p>
        </p:txBody>
      </p:sp>
      <p:sp>
        <p:nvSpPr>
          <p:cNvPr id="14" name="TextBox 13"/>
          <p:cNvSpPr txBox="1"/>
          <p:nvPr/>
        </p:nvSpPr>
        <p:spPr>
          <a:xfrm>
            <a:off x="7372427" y="6369193"/>
            <a:ext cx="3775934" cy="369332"/>
          </a:xfrm>
          <a:prstGeom prst="rect">
            <a:avLst/>
          </a:prstGeom>
          <a:noFill/>
        </p:spPr>
        <p:txBody>
          <a:bodyPr wrap="square" rtlCol="0">
            <a:spAutoFit/>
          </a:bodyPr>
          <a:lstStyle/>
          <a:p>
            <a:pPr algn="ctr"/>
            <a:r>
              <a:rPr lang="en-US" dirty="0" smtClean="0">
                <a:solidFill>
                  <a:schemeClr val="accent5">
                    <a:lumMod val="40000"/>
                    <a:lumOff val="60000"/>
                  </a:schemeClr>
                </a:solidFill>
              </a:rPr>
              <a:t>(adapted from Schubert et al., 1999)</a:t>
            </a:r>
            <a:endParaRPr lang="en-US" dirty="0">
              <a:solidFill>
                <a:schemeClr val="accent5">
                  <a:lumMod val="40000"/>
                  <a:lumOff val="60000"/>
                </a:schemeClr>
              </a:solidFill>
            </a:endParaRPr>
          </a:p>
        </p:txBody>
      </p:sp>
    </p:spTree>
    <p:extLst>
      <p:ext uri="{BB962C8B-B14F-4D97-AF65-F5344CB8AC3E}">
        <p14:creationId xmlns:p14="http://schemas.microsoft.com/office/powerpoint/2010/main" val="14889177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9491"/>
            <a:ext cx="11176514" cy="1320212"/>
          </a:xfrm>
        </p:spPr>
        <p:txBody>
          <a:bodyPr/>
          <a:lstStyle/>
          <a:p>
            <a:r>
              <a:rPr lang="en-US" b="1" dirty="0" smtClean="0">
                <a:solidFill>
                  <a:schemeClr val="accent4"/>
                </a:solidFill>
              </a:rPr>
              <a:t>Results from a </a:t>
            </a:r>
            <a:r>
              <a:rPr lang="en-US" b="1" dirty="0" err="1" smtClean="0">
                <a:solidFill>
                  <a:schemeClr val="accent4"/>
                </a:solidFill>
              </a:rPr>
              <a:t>Nondivergent</a:t>
            </a:r>
            <a:r>
              <a:rPr lang="en-US" b="1" dirty="0" smtClean="0">
                <a:solidFill>
                  <a:schemeClr val="accent4"/>
                </a:solidFill>
              </a:rPr>
              <a:t> </a:t>
            </a:r>
            <a:r>
              <a:rPr lang="en-US" b="1" dirty="0" err="1" smtClean="0">
                <a:solidFill>
                  <a:schemeClr val="accent4"/>
                </a:solidFill>
              </a:rPr>
              <a:t>Barotropic</a:t>
            </a:r>
            <a:r>
              <a:rPr lang="en-US" b="1" dirty="0" smtClean="0">
                <a:solidFill>
                  <a:schemeClr val="accent4"/>
                </a:solidFill>
              </a:rPr>
              <a:t> Model</a:t>
            </a:r>
            <a:endParaRPr lang="en-US" b="1" dirty="0">
              <a:solidFill>
                <a:schemeClr val="accent4"/>
              </a:solidFill>
            </a:endParaRPr>
          </a:p>
        </p:txBody>
      </p:sp>
      <p:sp>
        <p:nvSpPr>
          <p:cNvPr id="4" name="Rectangle 3"/>
          <p:cNvSpPr/>
          <p:nvPr/>
        </p:nvSpPr>
        <p:spPr>
          <a:xfrm>
            <a:off x="715330" y="1035743"/>
            <a:ext cx="10666261" cy="5441795"/>
          </a:xfrm>
          <a:prstGeom prst="rect">
            <a:avLst/>
          </a:prstGeom>
          <a:solidFill>
            <a:schemeClr val="tx1"/>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764378" y="1115127"/>
            <a:ext cx="2955925" cy="2449195"/>
          </a:xfrm>
          <a:prstGeom prst="rect">
            <a:avLst/>
          </a:prstGeom>
        </p:spPr>
      </p:pic>
      <p:pic>
        <p:nvPicPr>
          <p:cNvPr id="6" name="Picture 5"/>
          <p:cNvPicPr>
            <a:picLocks noChangeAspect="1"/>
          </p:cNvPicPr>
          <p:nvPr/>
        </p:nvPicPr>
        <p:blipFill>
          <a:blip r:embed="rId3"/>
          <a:stretch>
            <a:fillRect/>
          </a:stretch>
        </p:blipFill>
        <p:spPr>
          <a:xfrm>
            <a:off x="3776922" y="1115127"/>
            <a:ext cx="2462530" cy="2453640"/>
          </a:xfrm>
          <a:prstGeom prst="rect">
            <a:avLst/>
          </a:prstGeom>
        </p:spPr>
      </p:pic>
      <p:pic>
        <p:nvPicPr>
          <p:cNvPr id="7" name="Picture 6"/>
          <p:cNvPicPr>
            <a:picLocks noChangeAspect="1"/>
          </p:cNvPicPr>
          <p:nvPr/>
        </p:nvPicPr>
        <p:blipFill>
          <a:blip r:embed="rId4"/>
          <a:stretch>
            <a:fillRect/>
          </a:stretch>
        </p:blipFill>
        <p:spPr>
          <a:xfrm>
            <a:off x="6294153" y="1109483"/>
            <a:ext cx="2458085" cy="2458085"/>
          </a:xfrm>
          <a:prstGeom prst="rect">
            <a:avLst/>
          </a:prstGeom>
        </p:spPr>
      </p:pic>
      <p:pic>
        <p:nvPicPr>
          <p:cNvPr id="8" name="Picture 7"/>
          <p:cNvPicPr>
            <a:picLocks noChangeAspect="1"/>
          </p:cNvPicPr>
          <p:nvPr/>
        </p:nvPicPr>
        <p:blipFill>
          <a:blip r:embed="rId5"/>
          <a:stretch>
            <a:fillRect/>
          </a:stretch>
        </p:blipFill>
        <p:spPr>
          <a:xfrm>
            <a:off x="762057" y="3572404"/>
            <a:ext cx="2969260" cy="2831465"/>
          </a:xfrm>
          <a:prstGeom prst="rect">
            <a:avLst/>
          </a:prstGeom>
        </p:spPr>
      </p:pic>
      <p:pic>
        <p:nvPicPr>
          <p:cNvPr id="9" name="Picture 8"/>
          <p:cNvPicPr>
            <a:picLocks noChangeAspect="1"/>
          </p:cNvPicPr>
          <p:nvPr/>
        </p:nvPicPr>
        <p:blipFill>
          <a:blip r:embed="rId6"/>
          <a:stretch>
            <a:fillRect/>
          </a:stretch>
        </p:blipFill>
        <p:spPr>
          <a:xfrm>
            <a:off x="3776922" y="3581294"/>
            <a:ext cx="2466975" cy="2822575"/>
          </a:xfrm>
          <a:prstGeom prst="rect">
            <a:avLst/>
          </a:prstGeom>
        </p:spPr>
      </p:pic>
      <p:pic>
        <p:nvPicPr>
          <p:cNvPr id="10" name="Picture 9"/>
          <p:cNvPicPr>
            <a:picLocks noChangeAspect="1"/>
          </p:cNvPicPr>
          <p:nvPr/>
        </p:nvPicPr>
        <p:blipFill>
          <a:blip r:embed="rId7"/>
          <a:stretch>
            <a:fillRect/>
          </a:stretch>
        </p:blipFill>
        <p:spPr>
          <a:xfrm>
            <a:off x="6299797" y="3586898"/>
            <a:ext cx="2462530" cy="2453640"/>
          </a:xfrm>
          <a:prstGeom prst="rect">
            <a:avLst/>
          </a:prstGeom>
        </p:spPr>
      </p:pic>
      <p:pic>
        <p:nvPicPr>
          <p:cNvPr id="11" name="Picture 10"/>
          <p:cNvPicPr>
            <a:picLocks noChangeAspect="1"/>
          </p:cNvPicPr>
          <p:nvPr/>
        </p:nvPicPr>
        <p:blipFill>
          <a:blip r:embed="rId8"/>
          <a:stretch>
            <a:fillRect/>
          </a:stretch>
        </p:blipFill>
        <p:spPr>
          <a:xfrm>
            <a:off x="8811964" y="3582453"/>
            <a:ext cx="2471420" cy="2462530"/>
          </a:xfrm>
          <a:prstGeom prst="rect">
            <a:avLst/>
          </a:prstGeom>
        </p:spPr>
      </p:pic>
      <p:pic>
        <p:nvPicPr>
          <p:cNvPr id="12" name="Picture 11"/>
          <p:cNvPicPr>
            <a:picLocks noChangeAspect="1"/>
          </p:cNvPicPr>
          <p:nvPr/>
        </p:nvPicPr>
        <p:blipFill>
          <a:blip r:embed="rId9"/>
          <a:stretch>
            <a:fillRect/>
          </a:stretch>
        </p:blipFill>
        <p:spPr>
          <a:xfrm>
            <a:off x="9229794" y="1109483"/>
            <a:ext cx="1635760" cy="2382520"/>
          </a:xfrm>
          <a:prstGeom prst="rect">
            <a:avLst/>
          </a:prstGeom>
        </p:spPr>
      </p:pic>
      <p:pic>
        <p:nvPicPr>
          <p:cNvPr id="13" name="Picture 12"/>
          <p:cNvPicPr>
            <a:picLocks noChangeAspect="1"/>
          </p:cNvPicPr>
          <p:nvPr/>
        </p:nvPicPr>
        <p:blipFill>
          <a:blip r:embed="rId10"/>
          <a:stretch>
            <a:fillRect/>
          </a:stretch>
        </p:blipFill>
        <p:spPr>
          <a:xfrm>
            <a:off x="6326431" y="6037673"/>
            <a:ext cx="2418080" cy="368935"/>
          </a:xfrm>
          <a:prstGeom prst="rect">
            <a:avLst/>
          </a:prstGeom>
        </p:spPr>
      </p:pic>
      <p:pic>
        <p:nvPicPr>
          <p:cNvPr id="14" name="Picture 13"/>
          <p:cNvPicPr>
            <a:picLocks noChangeAspect="1"/>
          </p:cNvPicPr>
          <p:nvPr/>
        </p:nvPicPr>
        <p:blipFill>
          <a:blip r:embed="rId10"/>
          <a:stretch>
            <a:fillRect/>
          </a:stretch>
        </p:blipFill>
        <p:spPr>
          <a:xfrm>
            <a:off x="8841777" y="6034934"/>
            <a:ext cx="2418080" cy="368935"/>
          </a:xfrm>
          <a:prstGeom prst="rect">
            <a:avLst/>
          </a:prstGeom>
        </p:spPr>
      </p:pic>
      <p:sp>
        <p:nvSpPr>
          <p:cNvPr id="15" name="TextBox 14"/>
          <p:cNvSpPr txBox="1"/>
          <p:nvPr/>
        </p:nvSpPr>
        <p:spPr>
          <a:xfrm rot="5400000">
            <a:off x="9714708" y="4596778"/>
            <a:ext cx="3775934" cy="369332"/>
          </a:xfrm>
          <a:prstGeom prst="rect">
            <a:avLst/>
          </a:prstGeom>
          <a:noFill/>
        </p:spPr>
        <p:txBody>
          <a:bodyPr wrap="square" rtlCol="0">
            <a:spAutoFit/>
          </a:bodyPr>
          <a:lstStyle/>
          <a:p>
            <a:pPr algn="ctr"/>
            <a:r>
              <a:rPr lang="en-US" dirty="0" smtClean="0">
                <a:solidFill>
                  <a:schemeClr val="accent5">
                    <a:lumMod val="40000"/>
                    <a:lumOff val="60000"/>
                  </a:schemeClr>
                </a:solidFill>
              </a:rPr>
              <a:t>(adapted from Schubert et al., 1999)</a:t>
            </a:r>
            <a:endParaRPr lang="en-US" dirty="0">
              <a:solidFill>
                <a:schemeClr val="accent5">
                  <a:lumMod val="40000"/>
                  <a:lumOff val="60000"/>
                </a:schemeClr>
              </a:solidFill>
            </a:endParaRPr>
          </a:p>
        </p:txBody>
      </p:sp>
    </p:spTree>
    <p:extLst>
      <p:ext uri="{BB962C8B-B14F-4D97-AF65-F5344CB8AC3E}">
        <p14:creationId xmlns:p14="http://schemas.microsoft.com/office/powerpoint/2010/main" val="2545113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069" y="245696"/>
            <a:ext cx="5858609" cy="6328044"/>
          </a:xfrm>
          <a:prstGeom prst="rect">
            <a:avLst/>
          </a:prstGeom>
          <a:solidFill>
            <a:schemeClr val="tx1"/>
          </a:solidFill>
          <a:ln w="317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9722" y="0"/>
            <a:ext cx="4812323" cy="2321169"/>
          </a:xfrm>
        </p:spPr>
        <p:txBody>
          <a:bodyPr>
            <a:normAutofit/>
          </a:bodyPr>
          <a:lstStyle/>
          <a:p>
            <a:pPr algn="ctr"/>
            <a:r>
              <a:rPr lang="en-US" b="1" dirty="0" smtClean="0">
                <a:solidFill>
                  <a:srgbClr val="FFFF00"/>
                </a:solidFill>
              </a:rPr>
              <a:t>Warm Rings, Moats, and Hub Clouds</a:t>
            </a:r>
            <a:endParaRPr lang="en-US" b="1" dirty="0">
              <a:solidFill>
                <a:srgbClr val="FFFF00"/>
              </a:solidFill>
            </a:endParaRPr>
          </a:p>
        </p:txBody>
      </p:sp>
      <p:sp>
        <p:nvSpPr>
          <p:cNvPr id="7" name="TextBox 6"/>
          <p:cNvSpPr txBox="1"/>
          <p:nvPr/>
        </p:nvSpPr>
        <p:spPr>
          <a:xfrm>
            <a:off x="6612835" y="2543906"/>
            <a:ext cx="5332982" cy="1723549"/>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Schematic diagram of the eye of Hurricane Edna</a:t>
            </a:r>
          </a:p>
          <a:p>
            <a:pPr marL="457200" indent="-457200">
              <a:spcBef>
                <a:spcPts val="1200"/>
              </a:spcBef>
              <a:buClr>
                <a:schemeClr val="accent4"/>
              </a:buClr>
              <a:buSzPct val="85000"/>
              <a:buFont typeface="AppleSymbols" charset="0"/>
              <a:buChar char="⦿"/>
            </a:pPr>
            <a:r>
              <a:rPr lang="en-US" sz="3200" dirty="0" smtClean="0"/>
              <a:t>9 - 10 September 1954</a:t>
            </a:r>
            <a:endParaRPr lang="en-US" sz="3200" dirty="0"/>
          </a:p>
        </p:txBody>
      </p:sp>
      <p:sp>
        <p:nvSpPr>
          <p:cNvPr id="9" name="TextBox 8"/>
          <p:cNvSpPr txBox="1"/>
          <p:nvPr/>
        </p:nvSpPr>
        <p:spPr>
          <a:xfrm>
            <a:off x="6518031" y="6204408"/>
            <a:ext cx="5427786" cy="369332"/>
          </a:xfrm>
          <a:prstGeom prst="rect">
            <a:avLst/>
          </a:prstGeom>
          <a:noFill/>
        </p:spPr>
        <p:txBody>
          <a:bodyPr wrap="square" rtlCol="0">
            <a:spAutoFit/>
          </a:bodyPr>
          <a:lstStyle/>
          <a:p>
            <a:r>
              <a:rPr lang="en-US" dirty="0" smtClean="0">
                <a:solidFill>
                  <a:schemeClr val="accent5">
                    <a:lumMod val="40000"/>
                    <a:lumOff val="60000"/>
                  </a:schemeClr>
                </a:solidFill>
              </a:rPr>
              <a:t>(adapted from Simpson and </a:t>
            </a:r>
            <a:r>
              <a:rPr lang="en-US" dirty="0" err="1" smtClean="0">
                <a:solidFill>
                  <a:schemeClr val="accent5">
                    <a:lumMod val="40000"/>
                    <a:lumOff val="60000"/>
                  </a:schemeClr>
                </a:solidFill>
              </a:rPr>
              <a:t>Starrett</a:t>
            </a:r>
            <a:r>
              <a:rPr lang="en-US" dirty="0" smtClean="0">
                <a:solidFill>
                  <a:schemeClr val="accent5">
                    <a:lumMod val="40000"/>
                    <a:lumOff val="60000"/>
                  </a:schemeClr>
                </a:solidFill>
              </a:rPr>
              <a:t>, 1955)</a:t>
            </a:r>
            <a:endParaRPr lang="en-US" dirty="0">
              <a:solidFill>
                <a:schemeClr val="accent5">
                  <a:lumMod val="40000"/>
                  <a:lumOff val="60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519" y="318707"/>
            <a:ext cx="5582480" cy="6170110"/>
          </a:xfrm>
          <a:prstGeom prst="rect">
            <a:avLst/>
          </a:prstGeom>
        </p:spPr>
      </p:pic>
      <p:sp>
        <p:nvSpPr>
          <p:cNvPr id="5" name="Rectangle 4"/>
          <p:cNvSpPr/>
          <p:nvPr/>
        </p:nvSpPr>
        <p:spPr>
          <a:xfrm>
            <a:off x="3657600" y="1563757"/>
            <a:ext cx="490330" cy="265043"/>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40395" y="1563757"/>
            <a:ext cx="490330" cy="265043"/>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020377" y="3014339"/>
            <a:ext cx="604631" cy="285452"/>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6968" y="5485869"/>
            <a:ext cx="604631" cy="285452"/>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18604" y="1782541"/>
            <a:ext cx="490330" cy="265043"/>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357767" y="4148185"/>
            <a:ext cx="490330" cy="265043"/>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2800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9490"/>
            <a:ext cx="4457114" cy="1325563"/>
          </a:xfrm>
        </p:spPr>
        <p:txBody>
          <a:bodyPr/>
          <a:lstStyle/>
          <a:p>
            <a:r>
              <a:rPr lang="en-US" b="1" dirty="0" smtClean="0">
                <a:solidFill>
                  <a:schemeClr val="accent4"/>
                </a:solidFill>
              </a:rPr>
              <a:t>Typhoon Ida</a:t>
            </a:r>
            <a:endParaRPr lang="en-US" b="1" dirty="0">
              <a:solidFill>
                <a:schemeClr val="accent4"/>
              </a:solidFill>
            </a:endParaRPr>
          </a:p>
        </p:txBody>
      </p:sp>
      <p:sp>
        <p:nvSpPr>
          <p:cNvPr id="3" name="TextBox 2"/>
          <p:cNvSpPr txBox="1"/>
          <p:nvPr/>
        </p:nvSpPr>
        <p:spPr>
          <a:xfrm>
            <a:off x="548640" y="1456239"/>
            <a:ext cx="4820529" cy="335476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U-2 photograph looking down from the lower stratosphere</a:t>
            </a:r>
          </a:p>
          <a:p>
            <a:pPr marL="457200" indent="-457200">
              <a:spcBef>
                <a:spcPts val="1200"/>
              </a:spcBef>
              <a:buClr>
                <a:schemeClr val="accent4"/>
              </a:buClr>
              <a:buSzPct val="85000"/>
              <a:buFont typeface="AppleSymbols" charset="0"/>
              <a:buChar char="⦿"/>
            </a:pPr>
            <a:r>
              <a:rPr lang="en-US" sz="3200" dirty="0" smtClean="0"/>
              <a:t>25 September 1958</a:t>
            </a:r>
          </a:p>
          <a:p>
            <a:pPr marL="457200" indent="-457200">
              <a:spcBef>
                <a:spcPts val="1200"/>
              </a:spcBef>
              <a:buClr>
                <a:schemeClr val="accent4"/>
              </a:buClr>
              <a:buSzPct val="85000"/>
              <a:buFont typeface="AppleSymbols" charset="0"/>
              <a:buChar char="⦿"/>
            </a:pPr>
            <a:r>
              <a:rPr lang="en-US" sz="3200" dirty="0" smtClean="0"/>
              <a:t>Note the presence and location of moats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2030" y="286828"/>
            <a:ext cx="6297939" cy="6266371"/>
          </a:xfrm>
          <a:prstGeom prst="rect">
            <a:avLst/>
          </a:prstGeom>
          <a:ln w="31750">
            <a:solidFill>
              <a:schemeClr val="bg1"/>
            </a:solidFill>
          </a:ln>
          <a:effectLst/>
        </p:spPr>
      </p:pic>
      <p:sp>
        <p:nvSpPr>
          <p:cNvPr id="5" name="TextBox 4"/>
          <p:cNvSpPr txBox="1"/>
          <p:nvPr/>
        </p:nvSpPr>
        <p:spPr>
          <a:xfrm>
            <a:off x="1764253" y="6207314"/>
            <a:ext cx="3511131" cy="369332"/>
          </a:xfrm>
          <a:prstGeom prst="rect">
            <a:avLst/>
          </a:prstGeom>
          <a:noFill/>
        </p:spPr>
        <p:txBody>
          <a:bodyPr wrap="square" rtlCol="0">
            <a:spAutoFit/>
          </a:bodyPr>
          <a:lstStyle/>
          <a:p>
            <a:r>
              <a:rPr lang="en-US" smtClean="0">
                <a:solidFill>
                  <a:schemeClr val="accent5">
                    <a:lumMod val="40000"/>
                    <a:lumOff val="60000"/>
                  </a:schemeClr>
                </a:solidFill>
              </a:rPr>
              <a:t>(adapted from </a:t>
            </a:r>
            <a:r>
              <a:rPr lang="en-US" dirty="0" smtClean="0">
                <a:solidFill>
                  <a:schemeClr val="accent5">
                    <a:lumMod val="40000"/>
                    <a:lumOff val="60000"/>
                  </a:schemeClr>
                </a:solidFill>
              </a:rPr>
              <a:t>Fletcher et al., 1961)</a:t>
            </a:r>
            <a:endParaRPr lang="en-US" dirty="0">
              <a:solidFill>
                <a:schemeClr val="accent5">
                  <a:lumMod val="40000"/>
                  <a:lumOff val="60000"/>
                </a:schemeClr>
              </a:solidFill>
            </a:endParaRPr>
          </a:p>
        </p:txBody>
      </p:sp>
    </p:spTree>
    <p:extLst>
      <p:ext uri="{BB962C8B-B14F-4D97-AF65-F5344CB8AC3E}">
        <p14:creationId xmlns:p14="http://schemas.microsoft.com/office/powerpoint/2010/main" val="20442239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067908" y="222738"/>
            <a:ext cx="7913077" cy="6389077"/>
          </a:xfrm>
          <a:prstGeom prst="rect">
            <a:avLst/>
          </a:prstGeom>
          <a:solidFill>
            <a:schemeClr val="tx1"/>
          </a:solidFill>
          <a:ln w="317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1321" y="318052"/>
            <a:ext cx="7532350" cy="6212073"/>
          </a:xfrm>
          <a:prstGeom prst="rect">
            <a:avLst/>
          </a:prstGeom>
        </p:spPr>
      </p:pic>
      <p:sp>
        <p:nvSpPr>
          <p:cNvPr id="2" name="Title 1"/>
          <p:cNvSpPr>
            <a:spLocks noGrp="1"/>
          </p:cNvSpPr>
          <p:nvPr>
            <p:ph type="title"/>
          </p:nvPr>
        </p:nvSpPr>
        <p:spPr>
          <a:xfrm>
            <a:off x="302457" y="19490"/>
            <a:ext cx="4457114" cy="1325563"/>
          </a:xfrm>
        </p:spPr>
        <p:txBody>
          <a:bodyPr/>
          <a:lstStyle/>
          <a:p>
            <a:r>
              <a:rPr lang="en-US" b="1" dirty="0" smtClean="0">
                <a:solidFill>
                  <a:schemeClr val="accent4"/>
                </a:solidFill>
              </a:rPr>
              <a:t>Hurricane Cleo</a:t>
            </a:r>
            <a:endParaRPr lang="en-US" b="1" dirty="0">
              <a:solidFill>
                <a:schemeClr val="accent4"/>
              </a:solidFill>
            </a:endParaRPr>
          </a:p>
        </p:txBody>
      </p:sp>
      <p:sp>
        <p:nvSpPr>
          <p:cNvPr id="3" name="TextBox 2"/>
          <p:cNvSpPr txBox="1"/>
          <p:nvPr/>
        </p:nvSpPr>
        <p:spPr>
          <a:xfrm>
            <a:off x="196950" y="1456239"/>
            <a:ext cx="3870958" cy="400109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August 1958</a:t>
            </a:r>
          </a:p>
          <a:p>
            <a:pPr marL="457200" indent="-457200">
              <a:spcBef>
                <a:spcPts val="1200"/>
              </a:spcBef>
              <a:buClr>
                <a:schemeClr val="accent4"/>
              </a:buClr>
              <a:buSzPct val="85000"/>
              <a:buFont typeface="AppleSymbols" charset="0"/>
              <a:buChar char="⦿"/>
            </a:pPr>
            <a:r>
              <a:rPr lang="en-US" sz="3200" dirty="0"/>
              <a:t>C</a:t>
            </a:r>
            <a:r>
              <a:rPr lang="en-US" sz="3200" dirty="0" smtClean="0"/>
              <a:t>ross-section of temperature anomaly </a:t>
            </a:r>
          </a:p>
          <a:p>
            <a:pPr marL="457200" indent="-457200">
              <a:spcBef>
                <a:spcPts val="1200"/>
              </a:spcBef>
              <a:buClr>
                <a:schemeClr val="accent4"/>
              </a:buClr>
              <a:buSzPct val="85000"/>
              <a:buFont typeface="AppleSymbols" charset="0"/>
              <a:buChar char="⦿"/>
            </a:pPr>
            <a:r>
              <a:rPr lang="en-US" sz="3200" dirty="0" smtClean="0"/>
              <a:t>3-aircraft traversal</a:t>
            </a:r>
          </a:p>
          <a:p>
            <a:pPr marL="457200" indent="-457200">
              <a:spcBef>
                <a:spcPts val="1200"/>
              </a:spcBef>
              <a:buClr>
                <a:schemeClr val="accent4"/>
              </a:buClr>
              <a:buSzPct val="85000"/>
              <a:buFont typeface="AppleSymbols" charset="0"/>
              <a:buChar char="⦿"/>
            </a:pPr>
            <a:r>
              <a:rPr lang="en-US" sz="3200" dirty="0" smtClean="0"/>
              <a:t>Note the warm ring in the inner core</a:t>
            </a:r>
          </a:p>
        </p:txBody>
      </p:sp>
      <p:sp>
        <p:nvSpPr>
          <p:cNvPr id="5" name="TextBox 4"/>
          <p:cNvSpPr txBox="1"/>
          <p:nvPr/>
        </p:nvSpPr>
        <p:spPr>
          <a:xfrm>
            <a:off x="44551" y="6242483"/>
            <a:ext cx="4177014" cy="369332"/>
          </a:xfrm>
          <a:prstGeom prst="rect">
            <a:avLst/>
          </a:prstGeom>
          <a:noFill/>
        </p:spPr>
        <p:txBody>
          <a:bodyPr wrap="square" rtlCol="0">
            <a:spAutoFit/>
          </a:bodyPr>
          <a:lstStyle/>
          <a:p>
            <a:r>
              <a:rPr lang="en-US" dirty="0" smtClean="0">
                <a:solidFill>
                  <a:schemeClr val="accent5">
                    <a:lumMod val="40000"/>
                    <a:lumOff val="60000"/>
                  </a:schemeClr>
                </a:solidFill>
              </a:rPr>
              <a:t>(adapted from </a:t>
            </a:r>
            <a:r>
              <a:rPr lang="en-US" dirty="0" err="1" smtClean="0">
                <a:solidFill>
                  <a:schemeClr val="accent5">
                    <a:lumMod val="40000"/>
                    <a:lumOff val="60000"/>
                  </a:schemeClr>
                </a:solidFill>
              </a:rPr>
              <a:t>LaSeur</a:t>
            </a:r>
            <a:r>
              <a:rPr lang="en-US" dirty="0" smtClean="0">
                <a:solidFill>
                  <a:schemeClr val="accent5">
                    <a:lumMod val="40000"/>
                    <a:lumOff val="60000"/>
                  </a:schemeClr>
                </a:solidFill>
              </a:rPr>
              <a:t> and Hawkins, 1963)</a:t>
            </a:r>
            <a:endParaRPr lang="en-US" dirty="0">
              <a:solidFill>
                <a:schemeClr val="accent5">
                  <a:lumMod val="40000"/>
                  <a:lumOff val="60000"/>
                </a:schemeClr>
              </a:solidFill>
            </a:endParaRPr>
          </a:p>
        </p:txBody>
      </p:sp>
      <p:sp>
        <p:nvSpPr>
          <p:cNvPr id="14" name="Rectangle 13"/>
          <p:cNvSpPr/>
          <p:nvPr/>
        </p:nvSpPr>
        <p:spPr>
          <a:xfrm>
            <a:off x="4435637" y="1047941"/>
            <a:ext cx="874917" cy="222738"/>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435637" y="4833983"/>
            <a:ext cx="874917" cy="222738"/>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8064761" y="3215317"/>
            <a:ext cx="100395" cy="226669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546137" y="3215317"/>
            <a:ext cx="0" cy="224201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298824" y="3215317"/>
            <a:ext cx="21503" cy="224996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454488" y="3597534"/>
            <a:ext cx="874917" cy="222738"/>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3580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26" y="7767"/>
            <a:ext cx="4457114" cy="993813"/>
          </a:xfrm>
        </p:spPr>
        <p:txBody>
          <a:bodyPr/>
          <a:lstStyle/>
          <a:p>
            <a:r>
              <a:rPr lang="en-US" b="1" dirty="0" smtClean="0">
                <a:solidFill>
                  <a:schemeClr val="accent4"/>
                </a:solidFill>
              </a:rPr>
              <a:t>Hurricane Allen</a:t>
            </a:r>
            <a:endParaRPr lang="en-US" b="1" dirty="0">
              <a:solidFill>
                <a:schemeClr val="accent4"/>
              </a:solidFill>
            </a:endParaRPr>
          </a:p>
        </p:txBody>
      </p:sp>
      <p:sp>
        <p:nvSpPr>
          <p:cNvPr id="3" name="TextBox 2"/>
          <p:cNvSpPr txBox="1"/>
          <p:nvPr/>
        </p:nvSpPr>
        <p:spPr>
          <a:xfrm>
            <a:off x="8156921" y="1001580"/>
            <a:ext cx="3953018" cy="4001095"/>
          </a:xfrm>
          <a:prstGeom prst="rect">
            <a:avLst/>
          </a:prstGeom>
          <a:noFill/>
        </p:spPr>
        <p:txBody>
          <a:bodyPr wrap="square" rtlCol="0">
            <a:spAutoFit/>
          </a:bodyPr>
          <a:lstStyle/>
          <a:p>
            <a:pPr marL="457200" indent="-457200">
              <a:spcBef>
                <a:spcPts val="1800"/>
              </a:spcBef>
              <a:buClr>
                <a:schemeClr val="accent4"/>
              </a:buClr>
              <a:buSzPct val="85000"/>
              <a:buFont typeface="AppleSymbols" charset="0"/>
              <a:buChar char="⦿"/>
            </a:pPr>
            <a:r>
              <a:rPr lang="en-US" sz="3200" dirty="0" smtClean="0"/>
              <a:t>5 Aug 1980</a:t>
            </a:r>
          </a:p>
          <a:p>
            <a:pPr marL="457200" indent="-457200">
              <a:spcBef>
                <a:spcPts val="1800"/>
              </a:spcBef>
              <a:buClr>
                <a:schemeClr val="accent4"/>
              </a:buClr>
              <a:buSzPct val="85000"/>
              <a:buFont typeface="AppleSymbols" charset="0"/>
              <a:buChar char="⦿"/>
            </a:pPr>
            <a:r>
              <a:rPr lang="en-US" sz="3200" dirty="0" err="1" smtClean="0"/>
              <a:t>Isolines</a:t>
            </a:r>
            <a:r>
              <a:rPr lang="en-US" sz="3200" dirty="0" smtClean="0"/>
              <a:t> of physical-space vertical velocity</a:t>
            </a:r>
          </a:p>
          <a:p>
            <a:pPr marL="457200" indent="-457200">
              <a:spcBef>
                <a:spcPts val="1800"/>
              </a:spcBef>
              <a:buClr>
                <a:schemeClr val="accent4"/>
              </a:buClr>
              <a:buSzPct val="85000"/>
              <a:buFont typeface="AppleSymbols" charset="0"/>
              <a:buChar char="⦿"/>
            </a:pPr>
            <a:r>
              <a:rPr lang="en-US" sz="3200" dirty="0" smtClean="0"/>
              <a:t>Note strongest downdrafts just inside eyewall</a:t>
            </a:r>
          </a:p>
        </p:txBody>
      </p:sp>
      <p:sp>
        <p:nvSpPr>
          <p:cNvPr id="5" name="TextBox 4"/>
          <p:cNvSpPr txBox="1"/>
          <p:nvPr/>
        </p:nvSpPr>
        <p:spPr>
          <a:xfrm>
            <a:off x="8144937" y="6255255"/>
            <a:ext cx="3202745" cy="369332"/>
          </a:xfrm>
          <a:prstGeom prst="rect">
            <a:avLst/>
          </a:prstGeom>
          <a:noFill/>
        </p:spPr>
        <p:txBody>
          <a:bodyPr wrap="square" rtlCol="0">
            <a:spAutoFit/>
          </a:bodyPr>
          <a:lstStyle/>
          <a:p>
            <a:r>
              <a:rPr lang="en-US" dirty="0" smtClean="0">
                <a:solidFill>
                  <a:schemeClr val="accent5">
                    <a:lumMod val="40000"/>
                    <a:lumOff val="60000"/>
                  </a:schemeClr>
                </a:solidFill>
              </a:rPr>
              <a:t>(adapted from Jorgensen, 1984)</a:t>
            </a:r>
            <a:endParaRPr lang="en-US" dirty="0">
              <a:solidFill>
                <a:schemeClr val="accent5">
                  <a:lumMod val="40000"/>
                  <a:lumOff val="6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81" y="953521"/>
            <a:ext cx="7634631" cy="5576233"/>
          </a:xfrm>
          <a:prstGeom prst="rect">
            <a:avLst/>
          </a:prstGeom>
          <a:ln w="31750">
            <a:solidFill>
              <a:srgbClr val="C00000"/>
            </a:solidFill>
          </a:ln>
          <a:effectLst/>
        </p:spPr>
      </p:pic>
      <p:sp>
        <p:nvSpPr>
          <p:cNvPr id="6" name="Oval 5"/>
          <p:cNvSpPr/>
          <p:nvPr/>
        </p:nvSpPr>
        <p:spPr>
          <a:xfrm rot="480000">
            <a:off x="2725917" y="2237269"/>
            <a:ext cx="306043" cy="1482128"/>
          </a:xfrm>
          <a:prstGeom prst="ellipse">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900000">
            <a:off x="2593076" y="2877107"/>
            <a:ext cx="333005" cy="1090246"/>
          </a:xfrm>
          <a:prstGeom prst="ellipse">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5271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25" y="7767"/>
            <a:ext cx="11573021" cy="993813"/>
          </a:xfrm>
        </p:spPr>
        <p:txBody>
          <a:bodyPr>
            <a:normAutofit/>
          </a:bodyPr>
          <a:lstStyle/>
          <a:p>
            <a:r>
              <a:rPr lang="en-US" b="1" dirty="0" smtClean="0">
                <a:solidFill>
                  <a:schemeClr val="accent4"/>
                </a:solidFill>
              </a:rPr>
              <a:t>Hub Cloud in Eye of Hurricane Isabel</a:t>
            </a:r>
            <a:endParaRPr lang="en-US" b="1" dirty="0">
              <a:solidFill>
                <a:schemeClr val="accent4"/>
              </a:solidFill>
            </a:endParaRPr>
          </a:p>
        </p:txBody>
      </p:sp>
      <p:sp>
        <p:nvSpPr>
          <p:cNvPr id="5" name="TextBox 4"/>
          <p:cNvSpPr txBox="1"/>
          <p:nvPr/>
        </p:nvSpPr>
        <p:spPr>
          <a:xfrm rot="5400000">
            <a:off x="9711970" y="5280905"/>
            <a:ext cx="2784859" cy="369332"/>
          </a:xfrm>
          <a:prstGeom prst="rect">
            <a:avLst/>
          </a:prstGeom>
          <a:noFill/>
        </p:spPr>
        <p:txBody>
          <a:bodyPr wrap="square" rtlCol="0">
            <a:spAutoFit/>
          </a:bodyPr>
          <a:lstStyle/>
          <a:p>
            <a:r>
              <a:rPr lang="en-US" dirty="0" smtClean="0">
                <a:solidFill>
                  <a:schemeClr val="accent5">
                    <a:lumMod val="40000"/>
                    <a:lumOff val="60000"/>
                  </a:schemeClr>
                </a:solidFill>
              </a:rPr>
              <a:t>(courtesy of Sim </a:t>
            </a:r>
            <a:r>
              <a:rPr lang="en-US" dirty="0" err="1" smtClean="0">
                <a:solidFill>
                  <a:schemeClr val="accent5">
                    <a:lumMod val="40000"/>
                    <a:lumOff val="60000"/>
                  </a:schemeClr>
                </a:solidFill>
              </a:rPr>
              <a:t>Aberson</a:t>
            </a:r>
            <a:r>
              <a:rPr lang="en-US" dirty="0" smtClean="0">
                <a:solidFill>
                  <a:schemeClr val="accent5">
                    <a:lumMod val="40000"/>
                    <a:lumOff val="60000"/>
                  </a:schemeClr>
                </a:solidFill>
              </a:rPr>
              <a:t>)</a:t>
            </a:r>
            <a:endParaRPr lang="en-US" dirty="0">
              <a:solidFill>
                <a:schemeClr val="accent5">
                  <a:lumMod val="40000"/>
                  <a:lumOff val="60000"/>
                </a:schemeClr>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903" y="919635"/>
            <a:ext cx="9378463" cy="5715648"/>
          </a:xfrm>
          <a:prstGeom prst="rect">
            <a:avLst/>
          </a:prstGeom>
          <a:ln w="31750">
            <a:solidFill>
              <a:srgbClr val="C00000"/>
            </a:solidFill>
          </a:ln>
          <a:effectLst/>
        </p:spPr>
      </p:pic>
      <p:sp>
        <p:nvSpPr>
          <p:cNvPr id="9" name="TextBox 8"/>
          <p:cNvSpPr txBox="1"/>
          <p:nvPr/>
        </p:nvSpPr>
        <p:spPr>
          <a:xfrm rot="16200000">
            <a:off x="-112715" y="1776109"/>
            <a:ext cx="2297723" cy="584775"/>
          </a:xfrm>
          <a:prstGeom prst="rect">
            <a:avLst/>
          </a:prstGeom>
          <a:noFill/>
        </p:spPr>
        <p:txBody>
          <a:bodyPr wrap="square" rtlCol="0">
            <a:spAutoFit/>
          </a:bodyPr>
          <a:lstStyle/>
          <a:p>
            <a:r>
              <a:rPr lang="en-US" sz="3200" dirty="0" smtClean="0"/>
              <a:t>13 Sep 2003</a:t>
            </a:r>
            <a:endParaRPr lang="en-US" sz="3200" dirty="0"/>
          </a:p>
        </p:txBody>
      </p:sp>
      <p:sp>
        <p:nvSpPr>
          <p:cNvPr id="3" name="TextBox 2"/>
          <p:cNvSpPr txBox="1"/>
          <p:nvPr/>
        </p:nvSpPr>
        <p:spPr>
          <a:xfrm>
            <a:off x="7116185" y="1126435"/>
            <a:ext cx="3379538" cy="461665"/>
          </a:xfrm>
          <a:prstGeom prst="rect">
            <a:avLst/>
          </a:prstGeom>
          <a:noFill/>
          <a:ln w="31750">
            <a:solidFill>
              <a:srgbClr val="FF0000"/>
            </a:solidFill>
          </a:ln>
        </p:spPr>
        <p:txBody>
          <a:bodyPr wrap="square" rtlCol="0">
            <a:spAutoFit/>
          </a:bodyPr>
          <a:lstStyle/>
          <a:p>
            <a:pPr algn="ctr"/>
            <a:r>
              <a:rPr lang="en-US" sz="2400" dirty="0" smtClean="0"/>
              <a:t>Hub Cloud (top at ~ 3 km)</a:t>
            </a:r>
            <a:endParaRPr lang="en-US" sz="2400" dirty="0"/>
          </a:p>
        </p:txBody>
      </p:sp>
      <p:sp>
        <p:nvSpPr>
          <p:cNvPr id="7" name="TextBox 6"/>
          <p:cNvSpPr txBox="1"/>
          <p:nvPr/>
        </p:nvSpPr>
        <p:spPr>
          <a:xfrm>
            <a:off x="2577313" y="1126435"/>
            <a:ext cx="3110968" cy="461665"/>
          </a:xfrm>
          <a:prstGeom prst="rect">
            <a:avLst/>
          </a:prstGeom>
          <a:noFill/>
          <a:ln w="31750">
            <a:solidFill>
              <a:srgbClr val="FF0000"/>
            </a:solidFill>
          </a:ln>
        </p:spPr>
        <p:txBody>
          <a:bodyPr wrap="square" rtlCol="0">
            <a:spAutoFit/>
          </a:bodyPr>
          <a:lstStyle/>
          <a:p>
            <a:pPr algn="ctr"/>
            <a:r>
              <a:rPr lang="en-US" sz="2400" dirty="0" smtClean="0"/>
              <a:t>Far Eyewall Convection</a:t>
            </a:r>
            <a:endParaRPr lang="en-US" sz="2400" dirty="0"/>
          </a:p>
        </p:txBody>
      </p:sp>
      <p:cxnSp>
        <p:nvCxnSpPr>
          <p:cNvPr id="6" name="Straight Arrow Connector 5"/>
          <p:cNvCxnSpPr>
            <a:stCxn id="7" idx="2"/>
          </p:cNvCxnSpPr>
          <p:nvPr/>
        </p:nvCxnSpPr>
        <p:spPr>
          <a:xfrm>
            <a:off x="4132797" y="1588100"/>
            <a:ext cx="704246" cy="850300"/>
          </a:xfrm>
          <a:prstGeom prst="straightConnector1">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2"/>
          </p:cNvCxnSpPr>
          <p:nvPr/>
        </p:nvCxnSpPr>
        <p:spPr>
          <a:xfrm flipH="1">
            <a:off x="6586330" y="1588100"/>
            <a:ext cx="2219624" cy="1512909"/>
          </a:xfrm>
          <a:prstGeom prst="straightConnector1">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6960" y="4651513"/>
            <a:ext cx="881575" cy="461665"/>
          </a:xfrm>
          <a:prstGeom prst="rect">
            <a:avLst/>
          </a:prstGeom>
          <a:noFill/>
          <a:ln w="31750">
            <a:solidFill>
              <a:srgbClr val="FF0000"/>
            </a:solidFill>
          </a:ln>
        </p:spPr>
        <p:txBody>
          <a:bodyPr wrap="square" rtlCol="0">
            <a:spAutoFit/>
          </a:bodyPr>
          <a:lstStyle/>
          <a:p>
            <a:r>
              <a:rPr lang="en-US" sz="2400" smtClean="0"/>
              <a:t>Moat</a:t>
            </a:r>
            <a:endParaRPr lang="en-US" sz="2400"/>
          </a:p>
        </p:txBody>
      </p:sp>
      <p:cxnSp>
        <p:nvCxnSpPr>
          <p:cNvPr id="14" name="Straight Arrow Connector 13"/>
          <p:cNvCxnSpPr/>
          <p:nvPr/>
        </p:nvCxnSpPr>
        <p:spPr>
          <a:xfrm flipV="1">
            <a:off x="1328535" y="4492487"/>
            <a:ext cx="2801114" cy="384313"/>
          </a:xfrm>
          <a:prstGeom prst="straightConnector1">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197531" y="1771756"/>
            <a:ext cx="5497033" cy="4348716"/>
          </a:xfrm>
          <a:prstGeom prst="rect">
            <a:avLst/>
          </a:prstGeom>
          <a:solidFill>
            <a:schemeClr val="tx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7625" y="7767"/>
            <a:ext cx="11492912" cy="1481064"/>
          </a:xfrm>
        </p:spPr>
        <p:txBody>
          <a:bodyPr>
            <a:normAutofit/>
          </a:bodyPr>
          <a:lstStyle/>
          <a:p>
            <a:r>
              <a:rPr lang="en-US" b="1" dirty="0" smtClean="0">
                <a:solidFill>
                  <a:schemeClr val="accent4"/>
                </a:solidFill>
              </a:rPr>
              <a:t>Hurricane Isabel</a:t>
            </a:r>
            <a:endParaRPr lang="en-US" b="1" dirty="0">
              <a:solidFill>
                <a:schemeClr val="accent4"/>
              </a:solidFill>
            </a:endParaRPr>
          </a:p>
        </p:txBody>
      </p:sp>
      <p:sp>
        <p:nvSpPr>
          <p:cNvPr id="8" name="Rectangle 7"/>
          <p:cNvSpPr/>
          <p:nvPr/>
        </p:nvSpPr>
        <p:spPr>
          <a:xfrm>
            <a:off x="520998" y="1771757"/>
            <a:ext cx="5530111" cy="4348716"/>
          </a:xfrm>
          <a:prstGeom prst="rect">
            <a:avLst/>
          </a:prstGeom>
          <a:solidFill>
            <a:schemeClr val="tx1"/>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398" y="2198249"/>
            <a:ext cx="5461171" cy="389645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3" y="2183421"/>
            <a:ext cx="5497032" cy="3922040"/>
          </a:xfrm>
          <a:prstGeom prst="rect">
            <a:avLst/>
          </a:prstGeom>
        </p:spPr>
      </p:pic>
      <p:sp>
        <p:nvSpPr>
          <p:cNvPr id="3" name="TextBox 2"/>
          <p:cNvSpPr txBox="1"/>
          <p:nvPr/>
        </p:nvSpPr>
        <p:spPr>
          <a:xfrm>
            <a:off x="978946" y="1799032"/>
            <a:ext cx="4690334" cy="461665"/>
          </a:xfrm>
          <a:prstGeom prst="rect">
            <a:avLst/>
          </a:prstGeom>
          <a:noFill/>
        </p:spPr>
        <p:txBody>
          <a:bodyPr wrap="square" rtlCol="0">
            <a:spAutoFit/>
          </a:bodyPr>
          <a:lstStyle/>
          <a:p>
            <a:pPr algn="ctr"/>
            <a:r>
              <a:rPr lang="en-US" sz="2400" dirty="0" smtClean="0">
                <a:solidFill>
                  <a:schemeClr val="bg1"/>
                </a:solidFill>
              </a:rPr>
              <a:t>2.1 km Altitude (1922 </a:t>
            </a:r>
            <a:r>
              <a:rPr lang="mr-IN" sz="2400" dirty="0" smtClean="0">
                <a:solidFill>
                  <a:schemeClr val="bg1"/>
                </a:solidFill>
              </a:rPr>
              <a:t>–</a:t>
            </a:r>
            <a:r>
              <a:rPr lang="en-US" sz="2400" dirty="0" smtClean="0">
                <a:solidFill>
                  <a:schemeClr val="bg1"/>
                </a:solidFill>
              </a:rPr>
              <a:t> 1931 UTC)</a:t>
            </a:r>
            <a:endParaRPr lang="en-US" sz="2400" dirty="0">
              <a:solidFill>
                <a:schemeClr val="bg1"/>
              </a:solidFill>
            </a:endParaRPr>
          </a:p>
        </p:txBody>
      </p:sp>
      <p:sp>
        <p:nvSpPr>
          <p:cNvPr id="11" name="TextBox 10"/>
          <p:cNvSpPr txBox="1"/>
          <p:nvPr/>
        </p:nvSpPr>
        <p:spPr>
          <a:xfrm>
            <a:off x="6777313" y="1806940"/>
            <a:ext cx="4496697" cy="463826"/>
          </a:xfrm>
          <a:prstGeom prst="rect">
            <a:avLst/>
          </a:prstGeom>
          <a:noFill/>
        </p:spPr>
        <p:txBody>
          <a:bodyPr wrap="square" rtlCol="0">
            <a:spAutoFit/>
          </a:bodyPr>
          <a:lstStyle/>
          <a:p>
            <a:pPr algn="ctr"/>
            <a:r>
              <a:rPr lang="en-US" sz="2400" dirty="0" smtClean="0">
                <a:solidFill>
                  <a:schemeClr val="bg1"/>
                </a:solidFill>
              </a:rPr>
              <a:t>3.7 km Altitude (1948 </a:t>
            </a:r>
            <a:r>
              <a:rPr lang="mr-IN" sz="2400" dirty="0" smtClean="0">
                <a:solidFill>
                  <a:schemeClr val="bg1"/>
                </a:solidFill>
              </a:rPr>
              <a:t>–</a:t>
            </a:r>
            <a:r>
              <a:rPr lang="en-US" sz="2400" dirty="0" smtClean="0">
                <a:solidFill>
                  <a:schemeClr val="bg1"/>
                </a:solidFill>
              </a:rPr>
              <a:t> 1956 UTC)</a:t>
            </a:r>
            <a:endParaRPr lang="en-US" sz="2400" dirty="0">
              <a:solidFill>
                <a:schemeClr val="bg1"/>
              </a:solidFill>
            </a:endParaRPr>
          </a:p>
        </p:txBody>
      </p:sp>
      <p:pic>
        <p:nvPicPr>
          <p:cNvPr id="4" name="Picture 3"/>
          <p:cNvPicPr>
            <a:picLocks noChangeAspect="1"/>
          </p:cNvPicPr>
          <p:nvPr/>
        </p:nvPicPr>
        <p:blipFill>
          <a:blip r:embed="rId4"/>
          <a:stretch>
            <a:fillRect/>
          </a:stretch>
        </p:blipFill>
        <p:spPr>
          <a:xfrm>
            <a:off x="4660635" y="2662184"/>
            <a:ext cx="190500" cy="177800"/>
          </a:xfrm>
          <a:prstGeom prst="rect">
            <a:avLst/>
          </a:prstGeom>
        </p:spPr>
      </p:pic>
      <p:pic>
        <p:nvPicPr>
          <p:cNvPr id="12" name="Picture 11"/>
          <p:cNvPicPr>
            <a:picLocks noChangeAspect="1"/>
          </p:cNvPicPr>
          <p:nvPr/>
        </p:nvPicPr>
        <p:blipFill>
          <a:blip r:embed="rId4"/>
          <a:stretch>
            <a:fillRect/>
          </a:stretch>
        </p:blipFill>
        <p:spPr>
          <a:xfrm>
            <a:off x="10217291" y="2619470"/>
            <a:ext cx="190500" cy="177800"/>
          </a:xfrm>
          <a:prstGeom prst="rect">
            <a:avLst/>
          </a:prstGeom>
        </p:spPr>
      </p:pic>
      <p:pic>
        <p:nvPicPr>
          <p:cNvPr id="6" name="Picture 5"/>
          <p:cNvPicPr>
            <a:picLocks noChangeAspect="1"/>
          </p:cNvPicPr>
          <p:nvPr/>
        </p:nvPicPr>
        <p:blipFill>
          <a:blip r:embed="rId5"/>
          <a:stretch>
            <a:fillRect/>
          </a:stretch>
        </p:blipFill>
        <p:spPr>
          <a:xfrm>
            <a:off x="7671912" y="2774834"/>
            <a:ext cx="279400" cy="254000"/>
          </a:xfrm>
          <a:prstGeom prst="rect">
            <a:avLst/>
          </a:prstGeom>
        </p:spPr>
      </p:pic>
      <p:pic>
        <p:nvPicPr>
          <p:cNvPr id="13" name="Picture 12"/>
          <p:cNvPicPr>
            <a:picLocks noChangeAspect="1"/>
          </p:cNvPicPr>
          <p:nvPr/>
        </p:nvPicPr>
        <p:blipFill>
          <a:blip r:embed="rId5"/>
          <a:stretch>
            <a:fillRect/>
          </a:stretch>
        </p:blipFill>
        <p:spPr>
          <a:xfrm>
            <a:off x="2383451" y="2785395"/>
            <a:ext cx="279400" cy="254000"/>
          </a:xfrm>
          <a:prstGeom prst="rect">
            <a:avLst/>
          </a:prstGeom>
        </p:spPr>
      </p:pic>
      <p:pic>
        <p:nvPicPr>
          <p:cNvPr id="7" name="Picture 6"/>
          <p:cNvPicPr>
            <a:picLocks noChangeAspect="1"/>
          </p:cNvPicPr>
          <p:nvPr/>
        </p:nvPicPr>
        <p:blipFill>
          <a:blip r:embed="rId6"/>
          <a:stretch>
            <a:fillRect/>
          </a:stretch>
        </p:blipFill>
        <p:spPr>
          <a:xfrm>
            <a:off x="9181052" y="4860809"/>
            <a:ext cx="393700" cy="304800"/>
          </a:xfrm>
          <a:prstGeom prst="rect">
            <a:avLst/>
          </a:prstGeom>
        </p:spPr>
      </p:pic>
      <p:pic>
        <p:nvPicPr>
          <p:cNvPr id="14" name="Picture 13"/>
          <p:cNvPicPr>
            <a:picLocks noChangeAspect="1"/>
          </p:cNvPicPr>
          <p:nvPr/>
        </p:nvPicPr>
        <p:blipFill>
          <a:blip r:embed="rId6"/>
          <a:stretch>
            <a:fillRect/>
          </a:stretch>
        </p:blipFill>
        <p:spPr>
          <a:xfrm>
            <a:off x="3480375" y="4782465"/>
            <a:ext cx="393700" cy="304800"/>
          </a:xfrm>
          <a:prstGeom prst="rect">
            <a:avLst/>
          </a:prstGeom>
        </p:spPr>
      </p:pic>
      <p:sp>
        <p:nvSpPr>
          <p:cNvPr id="15" name="TextBox 14"/>
          <p:cNvSpPr txBox="1"/>
          <p:nvPr/>
        </p:nvSpPr>
        <p:spPr>
          <a:xfrm>
            <a:off x="595267" y="1135281"/>
            <a:ext cx="11165686" cy="584775"/>
          </a:xfrm>
          <a:prstGeom prst="rect">
            <a:avLst/>
          </a:prstGeom>
          <a:noFill/>
        </p:spPr>
        <p:txBody>
          <a:bodyPr wrap="square" rtlCol="0">
            <a:spAutoFit/>
          </a:bodyPr>
          <a:lstStyle/>
          <a:p>
            <a:pPr marL="457200" indent="-457200">
              <a:spcBef>
                <a:spcPts val="1800"/>
              </a:spcBef>
              <a:buClr>
                <a:schemeClr val="accent4"/>
              </a:buClr>
              <a:buSzPct val="85000"/>
              <a:buFont typeface="AppleSymbols" charset="0"/>
              <a:buChar char="⦿"/>
            </a:pPr>
            <a:r>
              <a:rPr lang="en-US" sz="3200" dirty="0" smtClean="0"/>
              <a:t>Radial profiles of NOAA WP-3D aircraft data (13 Sep 2003)</a:t>
            </a:r>
          </a:p>
        </p:txBody>
      </p:sp>
      <p:sp>
        <p:nvSpPr>
          <p:cNvPr id="16" name="TextBox 15"/>
          <p:cNvSpPr txBox="1"/>
          <p:nvPr/>
        </p:nvSpPr>
        <p:spPr>
          <a:xfrm>
            <a:off x="4228388" y="6164684"/>
            <a:ext cx="3775934" cy="369332"/>
          </a:xfrm>
          <a:prstGeom prst="rect">
            <a:avLst/>
          </a:prstGeom>
          <a:noFill/>
        </p:spPr>
        <p:txBody>
          <a:bodyPr wrap="square" rtlCol="0">
            <a:spAutoFit/>
          </a:bodyPr>
          <a:lstStyle/>
          <a:p>
            <a:pPr algn="ctr"/>
            <a:r>
              <a:rPr lang="en-US" dirty="0" smtClean="0">
                <a:solidFill>
                  <a:schemeClr val="accent5">
                    <a:lumMod val="40000"/>
                    <a:lumOff val="60000"/>
                  </a:schemeClr>
                </a:solidFill>
              </a:rPr>
              <a:t>(adapted from Schubert et al., 2007)</a:t>
            </a:r>
            <a:endParaRPr lang="en-US" dirty="0">
              <a:solidFill>
                <a:schemeClr val="accent5">
                  <a:lumMod val="40000"/>
                  <a:lumOff val="60000"/>
                </a:schemeClr>
              </a:solidFill>
            </a:endParaRPr>
          </a:p>
        </p:txBody>
      </p:sp>
    </p:spTree>
    <p:extLst>
      <p:ext uri="{BB962C8B-B14F-4D97-AF65-F5344CB8AC3E}">
        <p14:creationId xmlns:p14="http://schemas.microsoft.com/office/powerpoint/2010/main" val="6515962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25" y="7767"/>
            <a:ext cx="11492912" cy="1481064"/>
          </a:xfrm>
        </p:spPr>
        <p:txBody>
          <a:bodyPr>
            <a:normAutofit/>
          </a:bodyPr>
          <a:lstStyle/>
          <a:p>
            <a:r>
              <a:rPr lang="en-US" b="1" dirty="0" smtClean="0">
                <a:solidFill>
                  <a:schemeClr val="accent4"/>
                </a:solidFill>
              </a:rPr>
              <a:t>Model for the Subsidence in the Eye</a:t>
            </a:r>
            <a:endParaRPr lang="en-US" b="1" dirty="0">
              <a:solidFill>
                <a:schemeClr val="accent4"/>
              </a:solidFill>
            </a:endParaRPr>
          </a:p>
        </p:txBody>
      </p:sp>
      <p:sp>
        <p:nvSpPr>
          <p:cNvPr id="3" name="TextBox 2"/>
          <p:cNvSpPr txBox="1"/>
          <p:nvPr/>
        </p:nvSpPr>
        <p:spPr>
          <a:xfrm>
            <a:off x="476931" y="2280898"/>
            <a:ext cx="11507087" cy="160043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Transverse circulation equation (TCE):  </a:t>
            </a:r>
            <a:r>
              <a:rPr lang="en-US" sz="2800" dirty="0" smtClean="0">
                <a:solidFill>
                  <a:schemeClr val="accent4">
                    <a:lumMod val="40000"/>
                    <a:lumOff val="60000"/>
                  </a:schemeClr>
                </a:solidFill>
              </a:rPr>
              <a:t>2</a:t>
            </a:r>
            <a:r>
              <a:rPr lang="en-US" sz="2800" baseline="30000" dirty="0" smtClean="0">
                <a:solidFill>
                  <a:schemeClr val="accent4">
                    <a:lumMod val="40000"/>
                    <a:lumOff val="60000"/>
                  </a:schemeClr>
                </a:solidFill>
              </a:rPr>
              <a:t>nd</a:t>
            </a:r>
            <a:r>
              <a:rPr lang="en-US" sz="2800" dirty="0" smtClean="0">
                <a:solidFill>
                  <a:schemeClr val="accent4">
                    <a:lumMod val="40000"/>
                    <a:lumOff val="60000"/>
                  </a:schemeClr>
                </a:solidFill>
              </a:rPr>
              <a:t> order PDE for</a:t>
            </a:r>
          </a:p>
          <a:p>
            <a:pPr marL="1828800" lvl="3"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Assume </a:t>
            </a:r>
            <a:r>
              <a:rPr lang="en-US" sz="2800" dirty="0" err="1" smtClean="0">
                <a:solidFill>
                  <a:schemeClr val="accent4">
                    <a:lumMod val="40000"/>
                    <a:lumOff val="60000"/>
                  </a:schemeClr>
                </a:solidFill>
              </a:rPr>
              <a:t>baroclinicity</a:t>
            </a:r>
            <a:r>
              <a:rPr lang="en-US" sz="2800" dirty="0" smtClean="0">
                <a:solidFill>
                  <a:schemeClr val="accent4">
                    <a:lumMod val="40000"/>
                    <a:lumOff val="60000"/>
                  </a:schemeClr>
                </a:solidFill>
              </a:rPr>
              <a:t> is 0 and static stability is</a:t>
            </a:r>
          </a:p>
          <a:p>
            <a:pPr marL="1828800" lvl="3"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Assume separable forms for </a:t>
            </a:r>
          </a:p>
        </p:txBody>
      </p:sp>
      <p:sp>
        <p:nvSpPr>
          <p:cNvPr id="4" name="TextBox 3"/>
          <p:cNvSpPr txBox="1"/>
          <p:nvPr/>
        </p:nvSpPr>
        <p:spPr>
          <a:xfrm>
            <a:off x="466173" y="3964544"/>
            <a:ext cx="11507087" cy="1600438"/>
          </a:xfrm>
          <a:prstGeom prst="rect">
            <a:avLst/>
          </a:prstGeom>
          <a:noFill/>
        </p:spPr>
        <p:txBody>
          <a:bodyPr wrap="square" rtlCol="0">
            <a:spAutoFit/>
          </a:bodyPr>
          <a:lstStyle/>
          <a:p>
            <a:pPr marL="457200" indent="-457200">
              <a:spcBef>
                <a:spcPts val="1800"/>
              </a:spcBef>
              <a:buClr>
                <a:schemeClr val="accent4"/>
              </a:buClr>
              <a:buSzPct val="85000"/>
              <a:buFont typeface="AppleSymbols" charset="0"/>
              <a:buChar char="⦿"/>
            </a:pPr>
            <a:r>
              <a:rPr lang="en-US" sz="3200" dirty="0" smtClean="0"/>
              <a:t>Simplified TCE:  </a:t>
            </a:r>
            <a:r>
              <a:rPr lang="en-US" sz="2800" dirty="0" smtClean="0">
                <a:solidFill>
                  <a:schemeClr val="accent4">
                    <a:lumMod val="40000"/>
                    <a:lumOff val="60000"/>
                  </a:schemeClr>
                </a:solidFill>
              </a:rPr>
              <a:t>2</a:t>
            </a:r>
            <a:r>
              <a:rPr lang="en-US" sz="2800" baseline="30000" dirty="0" smtClean="0">
                <a:solidFill>
                  <a:schemeClr val="accent4">
                    <a:lumMod val="40000"/>
                    <a:lumOff val="60000"/>
                  </a:schemeClr>
                </a:solidFill>
              </a:rPr>
              <a:t>nd</a:t>
            </a:r>
            <a:r>
              <a:rPr lang="en-US" sz="2800" dirty="0" smtClean="0">
                <a:solidFill>
                  <a:schemeClr val="accent4">
                    <a:lumMod val="40000"/>
                    <a:lumOff val="60000"/>
                  </a:schemeClr>
                </a:solidFill>
              </a:rPr>
              <a:t> order ODE for</a:t>
            </a:r>
          </a:p>
          <a:p>
            <a:pPr marL="1828800" lvl="3"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In the eye:  ODE becomes homogeneous</a:t>
            </a:r>
          </a:p>
          <a:p>
            <a:pPr marL="1828800" lvl="3"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Set local </a:t>
            </a:r>
            <a:r>
              <a:rPr lang="en-US" sz="2800" dirty="0" err="1" smtClean="0">
                <a:solidFill>
                  <a:schemeClr val="accent4">
                    <a:lumMod val="40000"/>
                    <a:lumOff val="60000"/>
                  </a:schemeClr>
                </a:solidFill>
              </a:rPr>
              <a:t>Rossby</a:t>
            </a:r>
            <a:r>
              <a:rPr lang="en-US" sz="2800" dirty="0" smtClean="0">
                <a:solidFill>
                  <a:schemeClr val="accent4">
                    <a:lumMod val="40000"/>
                    <a:lumOff val="60000"/>
                  </a:schemeClr>
                </a:solidFill>
              </a:rPr>
              <a:t> length           to the constant “core value”</a:t>
            </a:r>
          </a:p>
        </p:txBody>
      </p:sp>
      <p:sp>
        <p:nvSpPr>
          <p:cNvPr id="5" name="TextBox 4"/>
          <p:cNvSpPr txBox="1"/>
          <p:nvPr/>
        </p:nvSpPr>
        <p:spPr>
          <a:xfrm>
            <a:off x="476931" y="5725589"/>
            <a:ext cx="11507087" cy="584775"/>
          </a:xfrm>
          <a:prstGeom prst="rect">
            <a:avLst/>
          </a:prstGeom>
          <a:noFill/>
        </p:spPr>
        <p:txBody>
          <a:bodyPr wrap="square" rtlCol="0">
            <a:spAutoFit/>
          </a:bodyPr>
          <a:lstStyle/>
          <a:p>
            <a:pPr marL="457200" indent="-457200">
              <a:spcBef>
                <a:spcPts val="1800"/>
              </a:spcBef>
              <a:buClr>
                <a:schemeClr val="accent4"/>
              </a:buClr>
              <a:buSzPct val="85000"/>
              <a:buFont typeface="AppleSymbols" charset="0"/>
              <a:buChar char="⦿"/>
            </a:pPr>
            <a:r>
              <a:rPr lang="en-US" sz="3200" dirty="0" smtClean="0"/>
              <a:t>Modified Bessel equation</a:t>
            </a:r>
            <a:r>
              <a:rPr lang="en-US" sz="3200" dirty="0"/>
              <a:t>:  </a:t>
            </a:r>
            <a:r>
              <a:rPr lang="en-US" sz="2800" dirty="0">
                <a:solidFill>
                  <a:schemeClr val="accent4">
                    <a:lumMod val="40000"/>
                    <a:lumOff val="60000"/>
                  </a:schemeClr>
                </a:solidFill>
              </a:rPr>
              <a:t>2</a:t>
            </a:r>
            <a:r>
              <a:rPr lang="en-US" sz="2800" baseline="30000" dirty="0">
                <a:solidFill>
                  <a:schemeClr val="accent4">
                    <a:lumMod val="40000"/>
                    <a:lumOff val="60000"/>
                  </a:schemeClr>
                </a:solidFill>
              </a:rPr>
              <a:t>nd</a:t>
            </a:r>
            <a:r>
              <a:rPr lang="en-US" sz="2800" dirty="0">
                <a:solidFill>
                  <a:schemeClr val="accent4">
                    <a:lumMod val="40000"/>
                    <a:lumOff val="60000"/>
                  </a:schemeClr>
                </a:solidFill>
              </a:rPr>
              <a:t> order ODE </a:t>
            </a:r>
            <a:r>
              <a:rPr lang="en-US" sz="2800" dirty="0" smtClean="0">
                <a:solidFill>
                  <a:schemeClr val="accent4">
                    <a:lumMod val="40000"/>
                    <a:lumOff val="60000"/>
                  </a:schemeClr>
                </a:solidFill>
              </a:rPr>
              <a:t>for</a:t>
            </a:r>
            <a:endParaRPr lang="en-US" sz="2800" dirty="0">
              <a:solidFill>
                <a:schemeClr val="accent4">
                  <a:lumMod val="40000"/>
                  <a:lumOff val="60000"/>
                </a:schemeClr>
              </a:solidFill>
            </a:endParaRPr>
          </a:p>
        </p:txBody>
      </p:sp>
      <p:cxnSp>
        <p:nvCxnSpPr>
          <p:cNvPr id="7" name="Straight Arrow Connector 6"/>
          <p:cNvCxnSpPr/>
          <p:nvPr/>
        </p:nvCxnSpPr>
        <p:spPr>
          <a:xfrm flipH="1">
            <a:off x="1581374" y="2786231"/>
            <a:ext cx="10758" cy="1183341"/>
          </a:xfrm>
          <a:prstGeom prst="straightConnector1">
            <a:avLst/>
          </a:prstGeom>
          <a:ln w="3175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575995" y="4578463"/>
            <a:ext cx="10758" cy="1183341"/>
          </a:xfrm>
          <a:prstGeom prst="straightConnector1">
            <a:avLst/>
          </a:prstGeom>
          <a:ln w="3175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a:stretch>
            <a:fillRect/>
          </a:stretch>
        </p:blipFill>
        <p:spPr>
          <a:xfrm>
            <a:off x="10008257" y="2410937"/>
            <a:ext cx="1130300" cy="368300"/>
          </a:xfrm>
          <a:prstGeom prst="rect">
            <a:avLst/>
          </a:prstGeom>
        </p:spPr>
      </p:pic>
      <p:pic>
        <p:nvPicPr>
          <p:cNvPr id="11" name="Picture 10"/>
          <p:cNvPicPr>
            <a:picLocks noChangeAspect="1"/>
          </p:cNvPicPr>
          <p:nvPr/>
        </p:nvPicPr>
        <p:blipFill>
          <a:blip r:embed="rId3"/>
          <a:stretch>
            <a:fillRect/>
          </a:stretch>
        </p:blipFill>
        <p:spPr>
          <a:xfrm>
            <a:off x="6615825" y="3435637"/>
            <a:ext cx="4089400" cy="368300"/>
          </a:xfrm>
          <a:prstGeom prst="rect">
            <a:avLst/>
          </a:prstGeom>
        </p:spPr>
      </p:pic>
      <p:pic>
        <p:nvPicPr>
          <p:cNvPr id="12" name="Picture 11"/>
          <p:cNvPicPr>
            <a:picLocks noChangeAspect="1"/>
          </p:cNvPicPr>
          <p:nvPr/>
        </p:nvPicPr>
        <p:blipFill>
          <a:blip r:embed="rId4"/>
          <a:stretch>
            <a:fillRect/>
          </a:stretch>
        </p:blipFill>
        <p:spPr>
          <a:xfrm>
            <a:off x="6330950" y="4039180"/>
            <a:ext cx="749300" cy="444500"/>
          </a:xfrm>
          <a:prstGeom prst="rect">
            <a:avLst/>
          </a:prstGeom>
        </p:spPr>
      </p:pic>
      <p:pic>
        <p:nvPicPr>
          <p:cNvPr id="13" name="Picture 12"/>
          <p:cNvPicPr>
            <a:picLocks noChangeAspect="1"/>
          </p:cNvPicPr>
          <p:nvPr/>
        </p:nvPicPr>
        <p:blipFill>
          <a:blip r:embed="rId4"/>
          <a:stretch>
            <a:fillRect/>
          </a:stretch>
        </p:blipFill>
        <p:spPr>
          <a:xfrm>
            <a:off x="8175515" y="5795726"/>
            <a:ext cx="749300" cy="444500"/>
          </a:xfrm>
          <a:prstGeom prst="rect">
            <a:avLst/>
          </a:prstGeom>
        </p:spPr>
      </p:pic>
      <p:pic>
        <p:nvPicPr>
          <p:cNvPr id="14" name="Picture 13"/>
          <p:cNvPicPr>
            <a:picLocks noChangeAspect="1"/>
          </p:cNvPicPr>
          <p:nvPr/>
        </p:nvPicPr>
        <p:blipFill>
          <a:blip r:embed="rId5"/>
          <a:stretch>
            <a:fillRect/>
          </a:stretch>
        </p:blipFill>
        <p:spPr>
          <a:xfrm>
            <a:off x="9059480" y="2869289"/>
            <a:ext cx="1346200" cy="355600"/>
          </a:xfrm>
          <a:prstGeom prst="rect">
            <a:avLst/>
          </a:prstGeom>
        </p:spPr>
      </p:pic>
      <p:pic>
        <p:nvPicPr>
          <p:cNvPr id="16" name="Picture 15"/>
          <p:cNvPicPr>
            <a:picLocks noChangeAspect="1"/>
          </p:cNvPicPr>
          <p:nvPr/>
        </p:nvPicPr>
        <p:blipFill>
          <a:blip r:embed="rId6"/>
          <a:stretch>
            <a:fillRect/>
          </a:stretch>
        </p:blipFill>
        <p:spPr>
          <a:xfrm>
            <a:off x="5785411" y="5139104"/>
            <a:ext cx="660400" cy="368300"/>
          </a:xfrm>
          <a:prstGeom prst="rect">
            <a:avLst/>
          </a:prstGeom>
        </p:spPr>
      </p:pic>
      <p:pic>
        <p:nvPicPr>
          <p:cNvPr id="17" name="Picture 16"/>
          <p:cNvPicPr>
            <a:picLocks noChangeAspect="1"/>
          </p:cNvPicPr>
          <p:nvPr/>
        </p:nvPicPr>
        <p:blipFill>
          <a:blip r:embed="rId7"/>
          <a:stretch>
            <a:fillRect/>
          </a:stretch>
        </p:blipFill>
        <p:spPr>
          <a:xfrm>
            <a:off x="10716633" y="5190054"/>
            <a:ext cx="330200" cy="304800"/>
          </a:xfrm>
          <a:prstGeom prst="rect">
            <a:avLst/>
          </a:prstGeom>
        </p:spPr>
      </p:pic>
      <p:sp>
        <p:nvSpPr>
          <p:cNvPr id="18" name="TextBox 17"/>
          <p:cNvSpPr txBox="1"/>
          <p:nvPr/>
        </p:nvSpPr>
        <p:spPr>
          <a:xfrm>
            <a:off x="466172" y="1110860"/>
            <a:ext cx="11507087" cy="1077218"/>
          </a:xfrm>
          <a:prstGeom prst="rect">
            <a:avLst/>
          </a:prstGeom>
          <a:noFill/>
        </p:spPr>
        <p:txBody>
          <a:bodyPr wrap="square" rtlCol="0">
            <a:spAutoFit/>
          </a:bodyPr>
          <a:lstStyle/>
          <a:p>
            <a:pPr marL="457200" indent="-457200">
              <a:spcBef>
                <a:spcPts val="1800"/>
              </a:spcBef>
              <a:buClr>
                <a:schemeClr val="accent4"/>
              </a:buClr>
              <a:buSzPct val="85000"/>
              <a:buFont typeface="AppleSymbols" charset="0"/>
              <a:buChar char="⦿"/>
            </a:pPr>
            <a:r>
              <a:rPr lang="en-US" sz="3200" dirty="0" smtClean="0"/>
              <a:t>Consider axisymmetric, balanced flow of an inviscid fluid lying above the frictional </a:t>
            </a:r>
            <a:r>
              <a:rPr lang="en-US" sz="3200" smtClean="0"/>
              <a:t>boundary layer</a:t>
            </a:r>
            <a:endParaRPr lang="en-US" sz="3200" dirty="0" smtClean="0"/>
          </a:p>
        </p:txBody>
      </p:sp>
    </p:spTree>
    <p:extLst>
      <p:ext uri="{BB962C8B-B14F-4D97-AF65-F5344CB8AC3E}">
        <p14:creationId xmlns:p14="http://schemas.microsoft.com/office/powerpoint/2010/main" val="13590408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097" y="257908"/>
            <a:ext cx="3881717" cy="6365632"/>
          </a:xfrm>
          <a:prstGeom prst="rect">
            <a:avLst/>
          </a:prstGeom>
          <a:ln w="31750">
            <a:solidFill>
              <a:schemeClr val="bg1"/>
            </a:solidFill>
          </a:ln>
          <a:effectLst/>
        </p:spPr>
      </p:pic>
      <p:sp>
        <p:nvSpPr>
          <p:cNvPr id="8" name="Title 1"/>
          <p:cNvSpPr txBox="1">
            <a:spLocks/>
          </p:cNvSpPr>
          <p:nvPr/>
        </p:nvSpPr>
        <p:spPr>
          <a:xfrm>
            <a:off x="5697416" y="16789"/>
            <a:ext cx="6342184" cy="16665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4"/>
                </a:solidFill>
              </a:rPr>
              <a:t>Textbook on Dynamic Meteorology:  1941</a:t>
            </a:r>
            <a:endParaRPr lang="en-US" b="1" dirty="0">
              <a:solidFill>
                <a:schemeClr val="accent4"/>
              </a:solidFill>
            </a:endParaRPr>
          </a:p>
        </p:txBody>
      </p:sp>
      <p:sp>
        <p:nvSpPr>
          <p:cNvPr id="10" name="TextBox 9"/>
          <p:cNvSpPr txBox="1"/>
          <p:nvPr/>
        </p:nvSpPr>
        <p:spPr>
          <a:xfrm>
            <a:off x="5732856" y="1864464"/>
            <a:ext cx="6103179"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Inscription from Bernhard in my copy: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57" y="246183"/>
            <a:ext cx="979674" cy="6365631"/>
          </a:xfrm>
          <a:prstGeom prst="rect">
            <a:avLst/>
          </a:prstGeom>
          <a:ln w="31750">
            <a:solidFill>
              <a:srgbClr val="C00000"/>
            </a:solidFill>
          </a:ln>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807" y="2984237"/>
            <a:ext cx="5520228" cy="3033132"/>
          </a:xfrm>
          <a:prstGeom prst="rect">
            <a:avLst/>
          </a:prstGeom>
          <a:ln w="31750">
            <a:solidFill>
              <a:schemeClr val="bg1"/>
            </a:solidFill>
          </a:ln>
          <a:effectLst/>
        </p:spPr>
      </p:pic>
    </p:spTree>
    <p:extLst>
      <p:ext uri="{BB962C8B-B14F-4D97-AF65-F5344CB8AC3E}">
        <p14:creationId xmlns:p14="http://schemas.microsoft.com/office/powerpoint/2010/main" val="1803254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01710" y="178676"/>
            <a:ext cx="6138042" cy="6421821"/>
          </a:xfrm>
          <a:prstGeom prst="rect">
            <a:avLst/>
          </a:prstGeom>
          <a:solidFill>
            <a:schemeClr val="tx1"/>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7625" y="7767"/>
            <a:ext cx="11492912" cy="1481064"/>
          </a:xfrm>
        </p:spPr>
        <p:txBody>
          <a:bodyPr>
            <a:normAutofit/>
          </a:bodyPr>
          <a:lstStyle/>
          <a:p>
            <a:r>
              <a:rPr lang="en-US" b="1" dirty="0" smtClean="0">
                <a:solidFill>
                  <a:schemeClr val="accent4"/>
                </a:solidFill>
              </a:rPr>
              <a:t>Subsidence in the Eye</a:t>
            </a:r>
            <a:endParaRPr lang="en-US" b="1" dirty="0">
              <a:solidFill>
                <a:schemeClr val="accent4"/>
              </a:solidFill>
            </a:endParaRPr>
          </a:p>
        </p:txBody>
      </p:sp>
      <p:sp>
        <p:nvSpPr>
          <p:cNvPr id="5" name="TextBox 4"/>
          <p:cNvSpPr txBox="1"/>
          <p:nvPr/>
        </p:nvSpPr>
        <p:spPr>
          <a:xfrm>
            <a:off x="337624" y="1109397"/>
            <a:ext cx="5148775"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Modified Bessel equation: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215" y="683172"/>
            <a:ext cx="6033046" cy="5863895"/>
          </a:xfrm>
          <a:prstGeom prst="rect">
            <a:avLst/>
          </a:prstGeom>
        </p:spPr>
      </p:pic>
      <p:sp>
        <p:nvSpPr>
          <p:cNvPr id="9" name="TextBox 8"/>
          <p:cNvSpPr txBox="1"/>
          <p:nvPr/>
        </p:nvSpPr>
        <p:spPr>
          <a:xfrm>
            <a:off x="6999890" y="315310"/>
            <a:ext cx="4635062" cy="523220"/>
          </a:xfrm>
          <a:prstGeom prst="rect">
            <a:avLst/>
          </a:prstGeom>
          <a:noFill/>
        </p:spPr>
        <p:txBody>
          <a:bodyPr wrap="square" rtlCol="0">
            <a:spAutoFit/>
          </a:bodyPr>
          <a:lstStyle/>
          <a:p>
            <a:pPr algn="ctr"/>
            <a:r>
              <a:rPr lang="en-US" sz="2800" dirty="0" smtClean="0">
                <a:solidFill>
                  <a:schemeClr val="bg1"/>
                </a:solidFill>
              </a:rPr>
              <a:t>Normalized Vertical Motion</a:t>
            </a:r>
            <a:endParaRPr lang="en-US" sz="2800" dirty="0">
              <a:solidFill>
                <a:schemeClr val="bg1"/>
              </a:solidFill>
            </a:endParaRPr>
          </a:p>
        </p:txBody>
      </p:sp>
      <p:pic>
        <p:nvPicPr>
          <p:cNvPr id="10" name="Picture 9"/>
          <p:cNvPicPr>
            <a:picLocks noChangeAspect="1"/>
          </p:cNvPicPr>
          <p:nvPr/>
        </p:nvPicPr>
        <p:blipFill>
          <a:blip r:embed="rId3"/>
          <a:stretch>
            <a:fillRect/>
          </a:stretch>
        </p:blipFill>
        <p:spPr>
          <a:xfrm>
            <a:off x="808216" y="1762116"/>
            <a:ext cx="4810125" cy="942975"/>
          </a:xfrm>
          <a:prstGeom prst="rect">
            <a:avLst/>
          </a:prstGeom>
          <a:ln w="31750">
            <a:solidFill>
              <a:schemeClr val="bg1"/>
            </a:solidFill>
          </a:ln>
        </p:spPr>
      </p:pic>
      <p:sp>
        <p:nvSpPr>
          <p:cNvPr id="11" name="TextBox 10"/>
          <p:cNvSpPr txBox="1"/>
          <p:nvPr/>
        </p:nvSpPr>
        <p:spPr>
          <a:xfrm>
            <a:off x="2555546" y="2716766"/>
            <a:ext cx="683173" cy="523220"/>
          </a:xfrm>
          <a:prstGeom prst="rect">
            <a:avLst/>
          </a:prstGeom>
          <a:noFill/>
        </p:spPr>
        <p:txBody>
          <a:bodyPr wrap="square" rtlCol="0">
            <a:spAutoFit/>
          </a:bodyPr>
          <a:lstStyle/>
          <a:p>
            <a:r>
              <a:rPr lang="en-US" sz="2800" smtClean="0"/>
              <a:t>for</a:t>
            </a:r>
            <a:endParaRPr lang="en-US" sz="2800"/>
          </a:p>
        </p:txBody>
      </p:sp>
      <p:pic>
        <p:nvPicPr>
          <p:cNvPr id="12" name="Picture 11"/>
          <p:cNvPicPr>
            <a:picLocks noChangeAspect="1"/>
          </p:cNvPicPr>
          <p:nvPr/>
        </p:nvPicPr>
        <p:blipFill>
          <a:blip r:embed="rId4"/>
          <a:stretch>
            <a:fillRect/>
          </a:stretch>
        </p:blipFill>
        <p:spPr>
          <a:xfrm>
            <a:off x="3396375" y="2800576"/>
            <a:ext cx="1993900" cy="355600"/>
          </a:xfrm>
          <a:prstGeom prst="rect">
            <a:avLst/>
          </a:prstGeom>
        </p:spPr>
      </p:pic>
      <p:pic>
        <p:nvPicPr>
          <p:cNvPr id="13" name="Picture 12"/>
          <p:cNvPicPr>
            <a:picLocks noChangeAspect="1"/>
          </p:cNvPicPr>
          <p:nvPr/>
        </p:nvPicPr>
        <p:blipFill>
          <a:blip r:embed="rId5"/>
          <a:stretch>
            <a:fillRect/>
          </a:stretch>
        </p:blipFill>
        <p:spPr>
          <a:xfrm>
            <a:off x="1268124" y="4967323"/>
            <a:ext cx="3981450" cy="914400"/>
          </a:xfrm>
          <a:prstGeom prst="rect">
            <a:avLst/>
          </a:prstGeom>
          <a:ln w="31750">
            <a:solidFill>
              <a:srgbClr val="C00000"/>
            </a:solidFill>
          </a:ln>
        </p:spPr>
      </p:pic>
      <p:sp>
        <p:nvSpPr>
          <p:cNvPr id="14" name="TextBox 13"/>
          <p:cNvSpPr txBox="1"/>
          <p:nvPr/>
        </p:nvSpPr>
        <p:spPr>
          <a:xfrm>
            <a:off x="337624" y="3843572"/>
            <a:ext cx="5148775"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Normalized vertical motion in the eye:</a:t>
            </a:r>
          </a:p>
        </p:txBody>
      </p:sp>
      <p:cxnSp>
        <p:nvCxnSpPr>
          <p:cNvPr id="16" name="Straight Arrow Connector 15"/>
          <p:cNvCxnSpPr/>
          <p:nvPr/>
        </p:nvCxnSpPr>
        <p:spPr>
          <a:xfrm>
            <a:off x="1587062" y="2774782"/>
            <a:ext cx="0" cy="1145577"/>
          </a:xfrm>
          <a:prstGeom prst="straightConnector1">
            <a:avLst/>
          </a:prstGeom>
          <a:ln w="3175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835955" y="3047567"/>
            <a:ext cx="978995" cy="523220"/>
          </a:xfrm>
          <a:prstGeom prst="rect">
            <a:avLst/>
          </a:prstGeom>
          <a:noFill/>
        </p:spPr>
        <p:txBody>
          <a:bodyPr wrap="square" rtlCol="0">
            <a:spAutoFit/>
          </a:bodyPr>
          <a:lstStyle/>
          <a:p>
            <a:r>
              <a:rPr lang="en-US" sz="2800" smtClean="0">
                <a:solidFill>
                  <a:schemeClr val="accent4">
                    <a:lumMod val="40000"/>
                    <a:lumOff val="60000"/>
                  </a:schemeClr>
                </a:solidFill>
              </a:rPr>
              <a:t>solve</a:t>
            </a:r>
            <a:endParaRPr lang="en-US" sz="2800">
              <a:solidFill>
                <a:schemeClr val="accent4">
                  <a:lumMod val="40000"/>
                  <a:lumOff val="60000"/>
                </a:schemeClr>
              </a:solidFill>
            </a:endParaRPr>
          </a:p>
        </p:txBody>
      </p:sp>
    </p:spTree>
    <p:extLst>
      <p:ext uri="{BB962C8B-B14F-4D97-AF65-F5344CB8AC3E}">
        <p14:creationId xmlns:p14="http://schemas.microsoft.com/office/powerpoint/2010/main" val="898311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4" grpId="0"/>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36"/>
            <a:ext cx="10515600" cy="1325563"/>
          </a:xfrm>
        </p:spPr>
        <p:txBody>
          <a:bodyPr/>
          <a:lstStyle/>
          <a:p>
            <a:pPr algn="ctr"/>
            <a:r>
              <a:rPr lang="en-US" b="1" dirty="0" smtClean="0">
                <a:solidFill>
                  <a:srgbClr val="FFFF00"/>
                </a:solidFill>
              </a:rPr>
              <a:t>The Tropical Cyclone Boundary Layer</a:t>
            </a:r>
            <a:endParaRPr lang="en-US" b="1" dirty="0">
              <a:solidFill>
                <a:srgbClr val="FFFF00"/>
              </a:solidFill>
            </a:endParaRPr>
          </a:p>
        </p:txBody>
      </p:sp>
      <p:sp>
        <p:nvSpPr>
          <p:cNvPr id="3" name="TextBox 2"/>
          <p:cNvSpPr txBox="1"/>
          <p:nvPr/>
        </p:nvSpPr>
        <p:spPr>
          <a:xfrm>
            <a:off x="571500" y="1108703"/>
            <a:ext cx="11086735" cy="544764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A hollow PV tower will be produced if      is confined to an annular region</a:t>
            </a:r>
          </a:p>
          <a:p>
            <a:pPr marL="457200" indent="-457200">
              <a:spcBef>
                <a:spcPts val="1200"/>
              </a:spcBef>
              <a:buClr>
                <a:schemeClr val="accent4"/>
              </a:buClr>
              <a:buSzPct val="85000"/>
              <a:buFont typeface="AppleSymbols" charset="0"/>
              <a:buChar char="⦿"/>
            </a:pPr>
            <a:r>
              <a:rPr lang="en-US" sz="3200" dirty="0" smtClean="0"/>
              <a:t>What dynamical process produces such a confinement?</a:t>
            </a:r>
          </a:p>
          <a:p>
            <a:pPr marL="457200" indent="-457200">
              <a:spcBef>
                <a:spcPts val="1200"/>
              </a:spcBef>
              <a:buClr>
                <a:schemeClr val="accent4"/>
              </a:buClr>
              <a:buSzPct val="85000"/>
              <a:buFont typeface="AppleSymbols" charset="0"/>
              <a:buChar char="⦿"/>
            </a:pPr>
            <a:r>
              <a:rPr lang="en-US" sz="3200" dirty="0" smtClean="0"/>
              <a:t>The nonlinear, frictional boundary layer dynamics of strong vortices appears to play an important role:</a:t>
            </a:r>
          </a:p>
          <a:p>
            <a:pPr marL="1371600" lvl="2"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Annular boundary layer shocks can develop</a:t>
            </a:r>
          </a:p>
          <a:p>
            <a:pPr marL="1371600" lvl="2"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Such shocks lead to very intense boundary layer pumping</a:t>
            </a:r>
          </a:p>
          <a:p>
            <a:pPr marL="1371600" lvl="2"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This creates large      in the overlying fluid</a:t>
            </a:r>
          </a:p>
          <a:p>
            <a:pPr marL="457200" indent="-457200">
              <a:spcBef>
                <a:spcPts val="600"/>
              </a:spcBef>
              <a:buClr>
                <a:schemeClr val="accent4"/>
              </a:buClr>
              <a:buSzPct val="85000"/>
              <a:buFont typeface="AppleSymbols" charset="0"/>
              <a:buChar char="⦿"/>
            </a:pPr>
            <a:r>
              <a:rPr lang="en-US" sz="3200" dirty="0" smtClean="0"/>
              <a:t>Simple models of the axisymmetric slab boundary layer under a specified pressure field provide valuable insight</a:t>
            </a:r>
          </a:p>
        </p:txBody>
      </p:sp>
      <p:pic>
        <p:nvPicPr>
          <p:cNvPr id="4" name="Picture 3"/>
          <p:cNvPicPr>
            <a:picLocks noChangeAspect="1"/>
          </p:cNvPicPr>
          <p:nvPr/>
        </p:nvPicPr>
        <p:blipFill>
          <a:blip r:embed="rId2"/>
          <a:stretch>
            <a:fillRect/>
          </a:stretch>
        </p:blipFill>
        <p:spPr>
          <a:xfrm>
            <a:off x="4679950" y="4986867"/>
            <a:ext cx="190500" cy="355600"/>
          </a:xfrm>
          <a:prstGeom prst="rect">
            <a:avLst/>
          </a:prstGeom>
        </p:spPr>
      </p:pic>
      <p:pic>
        <p:nvPicPr>
          <p:cNvPr id="5" name="Picture 4"/>
          <p:cNvPicPr>
            <a:picLocks noChangeAspect="1"/>
          </p:cNvPicPr>
          <p:nvPr/>
        </p:nvPicPr>
        <p:blipFill>
          <a:blip r:embed="rId3"/>
          <a:stretch>
            <a:fillRect/>
          </a:stretch>
        </p:blipFill>
        <p:spPr>
          <a:xfrm>
            <a:off x="7495117" y="1130249"/>
            <a:ext cx="266700" cy="419100"/>
          </a:xfrm>
          <a:prstGeom prst="rect">
            <a:avLst/>
          </a:prstGeom>
        </p:spPr>
      </p:pic>
    </p:spTree>
    <p:extLst>
      <p:ext uri="{BB962C8B-B14F-4D97-AF65-F5344CB8AC3E}">
        <p14:creationId xmlns:p14="http://schemas.microsoft.com/office/powerpoint/2010/main" val="61797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9490"/>
            <a:ext cx="2843917" cy="1690039"/>
          </a:xfrm>
        </p:spPr>
        <p:txBody>
          <a:bodyPr/>
          <a:lstStyle/>
          <a:p>
            <a:r>
              <a:rPr lang="en-US" b="1" dirty="0" smtClean="0">
                <a:solidFill>
                  <a:schemeClr val="accent4"/>
                </a:solidFill>
              </a:rPr>
              <a:t>Hurricane Hugo</a:t>
            </a:r>
            <a:endParaRPr lang="en-US" b="1" dirty="0">
              <a:solidFill>
                <a:schemeClr val="accent4"/>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379" y="285992"/>
            <a:ext cx="8453129" cy="6041140"/>
          </a:xfrm>
          <a:prstGeom prst="rect">
            <a:avLst/>
          </a:prstGeom>
          <a:ln w="31750">
            <a:solidFill>
              <a:schemeClr val="bg1"/>
            </a:solidFill>
          </a:ln>
        </p:spPr>
      </p:pic>
      <p:sp>
        <p:nvSpPr>
          <p:cNvPr id="4" name="TextBox 3"/>
          <p:cNvSpPr txBox="1"/>
          <p:nvPr/>
        </p:nvSpPr>
        <p:spPr>
          <a:xfrm>
            <a:off x="442622" y="1804534"/>
            <a:ext cx="3046757" cy="4493538"/>
          </a:xfrm>
          <a:prstGeom prst="rect">
            <a:avLst/>
          </a:prstGeom>
          <a:noFill/>
        </p:spPr>
        <p:txBody>
          <a:bodyPr wrap="square" rtlCol="0">
            <a:spAutoFit/>
          </a:bodyPr>
          <a:lstStyle/>
          <a:p>
            <a:pPr marL="457200" indent="-457200">
              <a:spcBef>
                <a:spcPts val="1800"/>
              </a:spcBef>
              <a:buClr>
                <a:schemeClr val="accent4"/>
              </a:buClr>
              <a:buSzPct val="85000"/>
              <a:buFont typeface="AppleSymbols" charset="0"/>
              <a:buChar char="⦿"/>
            </a:pPr>
            <a:r>
              <a:rPr lang="en-US" sz="3200" dirty="0" smtClean="0"/>
              <a:t>15 Sep 1989</a:t>
            </a:r>
          </a:p>
          <a:p>
            <a:pPr marL="457200" indent="-457200">
              <a:spcBef>
                <a:spcPts val="1800"/>
              </a:spcBef>
              <a:buClr>
                <a:schemeClr val="accent4"/>
              </a:buClr>
              <a:buSzPct val="85000"/>
              <a:buFont typeface="AppleSymbols" charset="0"/>
              <a:buChar char="⦿"/>
            </a:pPr>
            <a:r>
              <a:rPr lang="en-US" sz="3200" dirty="0" smtClean="0"/>
              <a:t>NOAA WP-3D aircraft data</a:t>
            </a:r>
          </a:p>
          <a:p>
            <a:pPr marL="457200" indent="-457200">
              <a:spcBef>
                <a:spcPts val="1800"/>
              </a:spcBef>
              <a:buClr>
                <a:schemeClr val="accent4"/>
              </a:buClr>
              <a:buSzPct val="85000"/>
              <a:buFont typeface="AppleSymbols" charset="0"/>
              <a:buChar char="⦿"/>
            </a:pPr>
            <a:r>
              <a:rPr lang="en-US" sz="3200" dirty="0" smtClean="0"/>
              <a:t>Note the shock-like structure in the boundary layer</a:t>
            </a:r>
          </a:p>
        </p:txBody>
      </p:sp>
      <p:sp>
        <p:nvSpPr>
          <p:cNvPr id="5" name="TextBox 4"/>
          <p:cNvSpPr txBox="1"/>
          <p:nvPr/>
        </p:nvSpPr>
        <p:spPr>
          <a:xfrm>
            <a:off x="5827976" y="6327132"/>
            <a:ext cx="3775934" cy="369332"/>
          </a:xfrm>
          <a:prstGeom prst="rect">
            <a:avLst/>
          </a:prstGeom>
          <a:noFill/>
        </p:spPr>
        <p:txBody>
          <a:bodyPr wrap="square" rtlCol="0">
            <a:spAutoFit/>
          </a:bodyPr>
          <a:lstStyle/>
          <a:p>
            <a:pPr algn="ctr"/>
            <a:r>
              <a:rPr lang="en-US" dirty="0" smtClean="0">
                <a:solidFill>
                  <a:schemeClr val="accent5">
                    <a:lumMod val="40000"/>
                    <a:lumOff val="60000"/>
                  </a:schemeClr>
                </a:solidFill>
              </a:rPr>
              <a:t>(from Williams et al., 2013)</a:t>
            </a:r>
            <a:endParaRPr lang="en-US" dirty="0">
              <a:solidFill>
                <a:schemeClr val="accent5">
                  <a:lumMod val="40000"/>
                  <a:lumOff val="60000"/>
                </a:schemeClr>
              </a:solidFill>
            </a:endParaRPr>
          </a:p>
        </p:txBody>
      </p:sp>
      <p:sp>
        <p:nvSpPr>
          <p:cNvPr id="6" name="TextBox 5"/>
          <p:cNvSpPr txBox="1"/>
          <p:nvPr/>
        </p:nvSpPr>
        <p:spPr>
          <a:xfrm>
            <a:off x="6337206" y="1718470"/>
            <a:ext cx="1720274" cy="369332"/>
          </a:xfrm>
          <a:prstGeom prst="rect">
            <a:avLst/>
          </a:prstGeom>
          <a:noFill/>
        </p:spPr>
        <p:txBody>
          <a:bodyPr wrap="square" rtlCol="0">
            <a:spAutoFit/>
          </a:bodyPr>
          <a:lstStyle/>
          <a:p>
            <a:r>
              <a:rPr lang="en-US" dirty="0" smtClean="0">
                <a:solidFill>
                  <a:schemeClr val="bg1"/>
                </a:solidFill>
              </a:rPr>
              <a:t>Tangential Wind</a:t>
            </a:r>
            <a:endParaRPr lang="en-US" dirty="0">
              <a:solidFill>
                <a:schemeClr val="bg1"/>
              </a:solidFill>
            </a:endParaRPr>
          </a:p>
        </p:txBody>
      </p:sp>
      <p:sp>
        <p:nvSpPr>
          <p:cNvPr id="7" name="TextBox 6"/>
          <p:cNvSpPr txBox="1"/>
          <p:nvPr/>
        </p:nvSpPr>
        <p:spPr>
          <a:xfrm>
            <a:off x="9746905" y="3459833"/>
            <a:ext cx="1354989" cy="369332"/>
          </a:xfrm>
          <a:prstGeom prst="rect">
            <a:avLst/>
          </a:prstGeom>
          <a:noFill/>
        </p:spPr>
        <p:txBody>
          <a:bodyPr wrap="square" rtlCol="0">
            <a:spAutoFit/>
          </a:bodyPr>
          <a:lstStyle/>
          <a:p>
            <a:r>
              <a:rPr lang="en-US" smtClean="0">
                <a:solidFill>
                  <a:schemeClr val="bg1"/>
                </a:solidFill>
              </a:rPr>
              <a:t>Radial </a:t>
            </a:r>
            <a:r>
              <a:rPr lang="en-US" dirty="0" smtClean="0">
                <a:solidFill>
                  <a:schemeClr val="bg1"/>
                </a:solidFill>
              </a:rPr>
              <a:t>Wind</a:t>
            </a:r>
            <a:endParaRPr lang="en-US" dirty="0">
              <a:solidFill>
                <a:schemeClr val="bg1"/>
              </a:solidFill>
            </a:endParaRPr>
          </a:p>
        </p:txBody>
      </p:sp>
      <p:sp>
        <p:nvSpPr>
          <p:cNvPr id="8" name="TextBox 7"/>
          <p:cNvSpPr txBox="1"/>
          <p:nvPr/>
        </p:nvSpPr>
        <p:spPr>
          <a:xfrm>
            <a:off x="7197343" y="4581797"/>
            <a:ext cx="1720274" cy="369332"/>
          </a:xfrm>
          <a:prstGeom prst="rect">
            <a:avLst/>
          </a:prstGeom>
          <a:noFill/>
        </p:spPr>
        <p:txBody>
          <a:bodyPr wrap="square" rtlCol="0">
            <a:spAutoFit/>
          </a:bodyPr>
          <a:lstStyle/>
          <a:p>
            <a:r>
              <a:rPr lang="en-US" smtClean="0">
                <a:solidFill>
                  <a:schemeClr val="bg1"/>
                </a:solidFill>
              </a:rPr>
              <a:t>Vertical Velocity</a:t>
            </a:r>
            <a:endParaRPr lang="en-US" dirty="0">
              <a:solidFill>
                <a:schemeClr val="bg1"/>
              </a:solidFill>
            </a:endParaRPr>
          </a:p>
        </p:txBody>
      </p:sp>
      <p:sp>
        <p:nvSpPr>
          <p:cNvPr id="9" name="TextBox 8"/>
          <p:cNvSpPr txBox="1"/>
          <p:nvPr/>
        </p:nvSpPr>
        <p:spPr>
          <a:xfrm>
            <a:off x="9490990" y="1133986"/>
            <a:ext cx="2191815" cy="369332"/>
          </a:xfrm>
          <a:prstGeom prst="rect">
            <a:avLst/>
          </a:prstGeom>
          <a:noFill/>
        </p:spPr>
        <p:txBody>
          <a:bodyPr wrap="square" rtlCol="0">
            <a:spAutoFit/>
          </a:bodyPr>
          <a:lstStyle/>
          <a:p>
            <a:r>
              <a:rPr lang="en-US" dirty="0" smtClean="0">
                <a:solidFill>
                  <a:schemeClr val="bg1"/>
                </a:solidFill>
              </a:rPr>
              <a:t>Outbound (above BL)</a:t>
            </a:r>
            <a:endParaRPr lang="en-US" dirty="0">
              <a:solidFill>
                <a:schemeClr val="bg1"/>
              </a:solidFill>
            </a:endParaRPr>
          </a:p>
        </p:txBody>
      </p:sp>
      <p:sp>
        <p:nvSpPr>
          <p:cNvPr id="10" name="TextBox 9"/>
          <p:cNvSpPr txBox="1"/>
          <p:nvPr/>
        </p:nvSpPr>
        <p:spPr>
          <a:xfrm>
            <a:off x="9975083" y="2567635"/>
            <a:ext cx="1644071" cy="369332"/>
          </a:xfrm>
          <a:prstGeom prst="rect">
            <a:avLst/>
          </a:prstGeom>
          <a:noFill/>
        </p:spPr>
        <p:txBody>
          <a:bodyPr wrap="square" rtlCol="0">
            <a:spAutoFit/>
          </a:bodyPr>
          <a:lstStyle/>
          <a:p>
            <a:r>
              <a:rPr lang="en-US" smtClean="0">
                <a:solidFill>
                  <a:schemeClr val="bg1"/>
                </a:solidFill>
              </a:rPr>
              <a:t>Inbound (in </a:t>
            </a:r>
            <a:r>
              <a:rPr lang="en-US" dirty="0" smtClean="0">
                <a:solidFill>
                  <a:schemeClr val="bg1"/>
                </a:solidFill>
              </a:rPr>
              <a:t>BL)</a:t>
            </a:r>
            <a:endParaRPr lang="en-US" dirty="0">
              <a:solidFill>
                <a:schemeClr val="bg1"/>
              </a:solidFill>
            </a:endParaRPr>
          </a:p>
        </p:txBody>
      </p:sp>
      <p:cxnSp>
        <p:nvCxnSpPr>
          <p:cNvPr id="12" name="Straight Arrow Connector 11"/>
          <p:cNvCxnSpPr/>
          <p:nvPr/>
        </p:nvCxnSpPr>
        <p:spPr>
          <a:xfrm>
            <a:off x="9975083" y="1581374"/>
            <a:ext cx="1557115" cy="106873"/>
          </a:xfrm>
          <a:prstGeom prst="straightConnector1">
            <a:avLst/>
          </a:prstGeom>
          <a:ln w="317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10187492" y="2363591"/>
            <a:ext cx="1431662" cy="139496"/>
          </a:xfrm>
          <a:prstGeom prst="straightConnector1">
            <a:avLst/>
          </a:prstGeom>
          <a:ln w="317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346551" y="591671"/>
            <a:ext cx="268941" cy="534655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615492" y="4034439"/>
            <a:ext cx="2571078" cy="369332"/>
          </a:xfrm>
          <a:prstGeom prst="rect">
            <a:avLst/>
          </a:prstGeom>
          <a:noFill/>
        </p:spPr>
        <p:txBody>
          <a:bodyPr wrap="square" rtlCol="0">
            <a:spAutoFit/>
          </a:bodyPr>
          <a:lstStyle/>
          <a:p>
            <a:r>
              <a:rPr lang="en-US" smtClean="0">
                <a:solidFill>
                  <a:schemeClr val="bg1"/>
                </a:solidFill>
              </a:rPr>
              <a:t>Shock-like Structure in BL</a:t>
            </a:r>
            <a:endParaRPr lang="en-US" dirty="0">
              <a:solidFill>
                <a:schemeClr val="bg1"/>
              </a:solidFill>
            </a:endParaRPr>
          </a:p>
        </p:txBody>
      </p:sp>
    </p:spTree>
    <p:extLst>
      <p:ext uri="{BB962C8B-B14F-4D97-AF65-F5344CB8AC3E}">
        <p14:creationId xmlns:p14="http://schemas.microsoft.com/office/powerpoint/2010/main" val="24835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animBg="1"/>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349" y="19491"/>
            <a:ext cx="11676995" cy="1273281"/>
          </a:xfrm>
        </p:spPr>
        <p:txBody>
          <a:bodyPr>
            <a:normAutofit/>
          </a:bodyPr>
          <a:lstStyle/>
          <a:p>
            <a:r>
              <a:rPr lang="en-US" b="1" dirty="0" smtClean="0">
                <a:solidFill>
                  <a:schemeClr val="accent4"/>
                </a:solidFill>
              </a:rPr>
              <a:t>Slab Boundary Layer Model for TCs (SBLM-TC)</a:t>
            </a:r>
            <a:endParaRPr lang="en-US" b="1" dirty="0">
              <a:solidFill>
                <a:schemeClr val="accent4"/>
              </a:solidFill>
            </a:endParaRPr>
          </a:p>
        </p:txBody>
      </p:sp>
      <p:sp>
        <p:nvSpPr>
          <p:cNvPr id="6" name="TextBox 5"/>
          <p:cNvSpPr txBox="1"/>
          <p:nvPr/>
        </p:nvSpPr>
        <p:spPr>
          <a:xfrm>
            <a:off x="337624" y="1598497"/>
            <a:ext cx="5148775"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smtClean="0"/>
              <a:t>Governing equations:</a:t>
            </a:r>
            <a:endParaRPr lang="en-US" sz="3200" dirty="0" smtClean="0"/>
          </a:p>
        </p:txBody>
      </p:sp>
      <p:sp>
        <p:nvSpPr>
          <p:cNvPr id="7" name="TextBox 6"/>
          <p:cNvSpPr txBox="1"/>
          <p:nvPr/>
        </p:nvSpPr>
        <p:spPr>
          <a:xfrm>
            <a:off x="357349" y="4547510"/>
            <a:ext cx="4852604"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Note embedded Burgers’ equation</a:t>
            </a:r>
          </a:p>
        </p:txBody>
      </p:sp>
      <p:sp>
        <p:nvSpPr>
          <p:cNvPr id="8" name="TextBox 7"/>
          <p:cNvSpPr txBox="1"/>
          <p:nvPr/>
        </p:nvSpPr>
        <p:spPr>
          <a:xfrm>
            <a:off x="357349" y="5837593"/>
            <a:ext cx="5519836"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Forcing from overlying layer:</a:t>
            </a:r>
          </a:p>
        </p:txBody>
      </p:sp>
      <p:pic>
        <p:nvPicPr>
          <p:cNvPr id="9" name="Picture 8"/>
          <p:cNvPicPr>
            <a:picLocks noChangeAspect="1"/>
          </p:cNvPicPr>
          <p:nvPr/>
        </p:nvPicPr>
        <p:blipFill>
          <a:blip r:embed="rId2"/>
          <a:stretch>
            <a:fillRect/>
          </a:stretch>
        </p:blipFill>
        <p:spPr>
          <a:xfrm>
            <a:off x="945932" y="2215178"/>
            <a:ext cx="10048875" cy="2162175"/>
          </a:xfrm>
          <a:prstGeom prst="rect">
            <a:avLst/>
          </a:prstGeom>
          <a:ln w="31750">
            <a:solidFill>
              <a:srgbClr val="C00000"/>
            </a:solidFill>
          </a:ln>
        </p:spPr>
      </p:pic>
      <p:pic>
        <p:nvPicPr>
          <p:cNvPr id="10" name="Picture 9"/>
          <p:cNvPicPr>
            <a:picLocks noChangeAspect="1"/>
          </p:cNvPicPr>
          <p:nvPr/>
        </p:nvPicPr>
        <p:blipFill>
          <a:blip r:embed="rId3"/>
          <a:stretch>
            <a:fillRect/>
          </a:stretch>
        </p:blipFill>
        <p:spPr>
          <a:xfrm>
            <a:off x="5825332" y="4514932"/>
            <a:ext cx="5915025" cy="1085850"/>
          </a:xfrm>
          <a:prstGeom prst="rect">
            <a:avLst/>
          </a:prstGeom>
          <a:ln w="31750">
            <a:solidFill>
              <a:schemeClr val="bg1"/>
            </a:solidFill>
          </a:ln>
        </p:spPr>
      </p:pic>
      <p:sp>
        <p:nvSpPr>
          <p:cNvPr id="11" name="Oval 10"/>
          <p:cNvSpPr/>
          <p:nvPr/>
        </p:nvSpPr>
        <p:spPr>
          <a:xfrm>
            <a:off x="808073" y="2083988"/>
            <a:ext cx="1743740" cy="1084521"/>
          </a:xfrm>
          <a:prstGeom prst="ellipse">
            <a:avLst/>
          </a:prstGeom>
          <a:solidFill>
            <a:srgbClr val="FF0000">
              <a:alpha val="20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5834653" y="5735930"/>
            <a:ext cx="3219450" cy="857250"/>
          </a:xfrm>
          <a:prstGeom prst="rect">
            <a:avLst/>
          </a:prstGeom>
          <a:ln w="31750">
            <a:solidFill>
              <a:schemeClr val="bg1"/>
            </a:solidFill>
          </a:ln>
        </p:spPr>
      </p:pic>
      <p:sp>
        <p:nvSpPr>
          <p:cNvPr id="13" name="TextBox 12"/>
          <p:cNvSpPr txBox="1"/>
          <p:nvPr/>
        </p:nvSpPr>
        <p:spPr>
          <a:xfrm>
            <a:off x="337623" y="1056247"/>
            <a:ext cx="11696721"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Consider axisymmetric boundary layer flow on an   -plane</a:t>
            </a:r>
          </a:p>
        </p:txBody>
      </p:sp>
      <p:pic>
        <p:nvPicPr>
          <p:cNvPr id="14" name="Picture 13"/>
          <p:cNvPicPr>
            <a:picLocks noChangeAspect="1"/>
          </p:cNvPicPr>
          <p:nvPr/>
        </p:nvPicPr>
        <p:blipFill>
          <a:blip r:embed="rId5"/>
          <a:stretch>
            <a:fillRect/>
          </a:stretch>
        </p:blipFill>
        <p:spPr>
          <a:xfrm>
            <a:off x="9094421" y="1188421"/>
            <a:ext cx="266700" cy="381000"/>
          </a:xfrm>
          <a:prstGeom prst="rect">
            <a:avLst/>
          </a:prstGeom>
        </p:spPr>
      </p:pic>
      <p:sp>
        <p:nvSpPr>
          <p:cNvPr id="15" name="Oval 14"/>
          <p:cNvSpPr/>
          <p:nvPr/>
        </p:nvSpPr>
        <p:spPr>
          <a:xfrm>
            <a:off x="6241310" y="2062722"/>
            <a:ext cx="903772" cy="1169575"/>
          </a:xfrm>
          <a:prstGeom prst="ellipse">
            <a:avLst/>
          </a:prstGeom>
          <a:solidFill>
            <a:schemeClr val="accent4">
              <a:alpha val="2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4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10200" y="1706336"/>
            <a:ext cx="6346371" cy="4378778"/>
          </a:xfrm>
          <a:prstGeom prst="rect">
            <a:avLst/>
          </a:prstGeom>
          <a:solidFill>
            <a:schemeClr val="tx1"/>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4286" y="19491"/>
            <a:ext cx="11490058" cy="1273281"/>
          </a:xfrm>
        </p:spPr>
        <p:txBody>
          <a:bodyPr/>
          <a:lstStyle/>
          <a:p>
            <a:r>
              <a:rPr lang="en-US" b="1" dirty="0" smtClean="0">
                <a:solidFill>
                  <a:schemeClr val="accent4"/>
                </a:solidFill>
              </a:rPr>
              <a:t>SBLM-TC Experiments</a:t>
            </a:r>
            <a:endParaRPr lang="en-US" b="1" dirty="0">
              <a:solidFill>
                <a:schemeClr val="accent4"/>
              </a:solidFill>
            </a:endParaRPr>
          </a:p>
        </p:txBody>
      </p:sp>
      <p:sp>
        <p:nvSpPr>
          <p:cNvPr id="6" name="TextBox 5"/>
          <p:cNvSpPr txBox="1"/>
          <p:nvPr/>
        </p:nvSpPr>
        <p:spPr>
          <a:xfrm>
            <a:off x="544286" y="1121561"/>
            <a:ext cx="2851891"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smtClean="0"/>
              <a:t>Parameters:</a:t>
            </a:r>
            <a:endParaRPr lang="en-US" sz="3200" dirty="0" smtClean="0"/>
          </a:p>
        </p:txBody>
      </p:sp>
      <p:sp>
        <p:nvSpPr>
          <p:cNvPr id="7" name="TextBox 6"/>
          <p:cNvSpPr txBox="1"/>
          <p:nvPr/>
        </p:nvSpPr>
        <p:spPr>
          <a:xfrm>
            <a:off x="544286" y="3342246"/>
            <a:ext cx="4724400"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Domain </a:t>
            </a:r>
            <a:r>
              <a:rPr lang="en-US" sz="3200" smtClean="0"/>
              <a:t>and discretization:</a:t>
            </a:r>
            <a:endParaRPr lang="en-US" sz="3200" dirty="0" smtClean="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398" y="1781765"/>
            <a:ext cx="6204857" cy="4136571"/>
          </a:xfrm>
          <a:prstGeom prst="rect">
            <a:avLst/>
          </a:prstGeom>
        </p:spPr>
      </p:pic>
      <p:pic>
        <p:nvPicPr>
          <p:cNvPr id="10" name="Picture 9"/>
          <p:cNvPicPr>
            <a:picLocks noChangeAspect="1"/>
          </p:cNvPicPr>
          <p:nvPr/>
        </p:nvPicPr>
        <p:blipFill>
          <a:blip r:embed="rId3"/>
          <a:stretch>
            <a:fillRect/>
          </a:stretch>
        </p:blipFill>
        <p:spPr>
          <a:xfrm>
            <a:off x="1130300" y="4600135"/>
            <a:ext cx="2628900" cy="485775"/>
          </a:xfrm>
          <a:prstGeom prst="rect">
            <a:avLst/>
          </a:prstGeom>
          <a:ln w="31750">
            <a:solidFill>
              <a:schemeClr val="bg1"/>
            </a:solidFill>
          </a:ln>
        </p:spPr>
      </p:pic>
      <p:pic>
        <p:nvPicPr>
          <p:cNvPr id="11" name="Picture 10"/>
          <p:cNvPicPr>
            <a:picLocks noChangeAspect="1"/>
          </p:cNvPicPr>
          <p:nvPr/>
        </p:nvPicPr>
        <p:blipFill>
          <a:blip r:embed="rId4"/>
          <a:stretch>
            <a:fillRect/>
          </a:stretch>
        </p:blipFill>
        <p:spPr>
          <a:xfrm>
            <a:off x="1130300" y="1706336"/>
            <a:ext cx="3105150" cy="1409700"/>
          </a:xfrm>
          <a:prstGeom prst="rect">
            <a:avLst/>
          </a:prstGeom>
          <a:ln w="31750">
            <a:solidFill>
              <a:schemeClr val="bg1"/>
            </a:solidFill>
          </a:ln>
        </p:spPr>
      </p:pic>
      <p:pic>
        <p:nvPicPr>
          <p:cNvPr id="12" name="Picture 11"/>
          <p:cNvPicPr>
            <a:picLocks noChangeAspect="1"/>
          </p:cNvPicPr>
          <p:nvPr/>
        </p:nvPicPr>
        <p:blipFill>
          <a:blip r:embed="rId5"/>
          <a:stretch>
            <a:fillRect/>
          </a:stretch>
        </p:blipFill>
        <p:spPr>
          <a:xfrm>
            <a:off x="1130300" y="5266581"/>
            <a:ext cx="2028825" cy="904875"/>
          </a:xfrm>
          <a:prstGeom prst="rect">
            <a:avLst/>
          </a:prstGeom>
          <a:ln w="31750">
            <a:solidFill>
              <a:schemeClr val="bg1"/>
            </a:solidFill>
          </a:ln>
        </p:spPr>
      </p:pic>
      <p:sp>
        <p:nvSpPr>
          <p:cNvPr id="13" name="TextBox 12"/>
          <p:cNvSpPr txBox="1"/>
          <p:nvPr/>
        </p:nvSpPr>
        <p:spPr>
          <a:xfrm>
            <a:off x="6695418" y="6138798"/>
            <a:ext cx="3775934" cy="369332"/>
          </a:xfrm>
          <a:prstGeom prst="rect">
            <a:avLst/>
          </a:prstGeom>
          <a:noFill/>
        </p:spPr>
        <p:txBody>
          <a:bodyPr wrap="square" rtlCol="0">
            <a:spAutoFit/>
          </a:bodyPr>
          <a:lstStyle/>
          <a:p>
            <a:pPr algn="ctr"/>
            <a:r>
              <a:rPr lang="en-US" dirty="0" smtClean="0">
                <a:solidFill>
                  <a:schemeClr val="accent5">
                    <a:lumMod val="40000"/>
                    <a:lumOff val="60000"/>
                  </a:schemeClr>
                </a:solidFill>
              </a:rPr>
              <a:t>(from Williams et al., 2013)</a:t>
            </a:r>
            <a:endParaRPr lang="en-US" dirty="0">
              <a:solidFill>
                <a:schemeClr val="accent5">
                  <a:lumMod val="40000"/>
                  <a:lumOff val="60000"/>
                </a:schemeClr>
              </a:solidFill>
            </a:endParaRPr>
          </a:p>
        </p:txBody>
      </p:sp>
      <p:sp>
        <p:nvSpPr>
          <p:cNvPr id="14" name="TextBox 13"/>
          <p:cNvSpPr txBox="1"/>
          <p:nvPr/>
        </p:nvSpPr>
        <p:spPr>
          <a:xfrm>
            <a:off x="4821463" y="1121561"/>
            <a:ext cx="2851891"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Forcing:</a:t>
            </a:r>
          </a:p>
        </p:txBody>
      </p:sp>
      <p:sp>
        <p:nvSpPr>
          <p:cNvPr id="16" name="TextBox 15"/>
          <p:cNvSpPr txBox="1"/>
          <p:nvPr/>
        </p:nvSpPr>
        <p:spPr>
          <a:xfrm>
            <a:off x="8654143" y="1989268"/>
            <a:ext cx="2743200" cy="830997"/>
          </a:xfrm>
          <a:prstGeom prst="rect">
            <a:avLst/>
          </a:prstGeom>
          <a:noFill/>
        </p:spPr>
        <p:txBody>
          <a:bodyPr wrap="square" rtlCol="0">
            <a:spAutoFit/>
          </a:bodyPr>
          <a:lstStyle/>
          <a:p>
            <a:pPr algn="ctr"/>
            <a:r>
              <a:rPr lang="en-US" sz="2400" dirty="0" smtClean="0">
                <a:solidFill>
                  <a:schemeClr val="bg1"/>
                </a:solidFill>
              </a:rPr>
              <a:t>Gradient Wind in the Overlying Layer</a:t>
            </a:r>
            <a:endParaRPr lang="en-US" sz="2400" dirty="0">
              <a:solidFill>
                <a:schemeClr val="bg1"/>
              </a:solidFill>
            </a:endParaRPr>
          </a:p>
        </p:txBody>
      </p:sp>
    </p:spTree>
    <p:extLst>
      <p:ext uri="{BB962C8B-B14F-4D97-AF65-F5344CB8AC3E}">
        <p14:creationId xmlns:p14="http://schemas.microsoft.com/office/powerpoint/2010/main" val="46494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13" grpId="0"/>
      <p:bldP spid="14"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9427410" y="1643745"/>
            <a:ext cx="2201541" cy="1245528"/>
          </a:xfrm>
          <a:prstGeom prst="rect">
            <a:avLst/>
          </a:prstGeom>
          <a:solidFill>
            <a:schemeClr val="tx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1372" y="1001488"/>
            <a:ext cx="8534400" cy="5203369"/>
          </a:xfrm>
          <a:prstGeom prst="rect">
            <a:avLst/>
          </a:prstGeom>
          <a:solidFill>
            <a:schemeClr val="tx1"/>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699086" y="1079232"/>
            <a:ext cx="8228330" cy="4421505"/>
          </a:xfrm>
          <a:prstGeom prst="rect">
            <a:avLst/>
          </a:prstGeom>
        </p:spPr>
      </p:pic>
      <p:pic>
        <p:nvPicPr>
          <p:cNvPr id="4" name="Picture 3"/>
          <p:cNvPicPr>
            <a:picLocks noChangeAspect="1"/>
          </p:cNvPicPr>
          <p:nvPr/>
        </p:nvPicPr>
        <p:blipFill>
          <a:blip r:embed="rId3"/>
          <a:stretch>
            <a:fillRect/>
          </a:stretch>
        </p:blipFill>
        <p:spPr>
          <a:xfrm>
            <a:off x="1418030" y="5489306"/>
            <a:ext cx="7501890" cy="565785"/>
          </a:xfrm>
          <a:prstGeom prst="rect">
            <a:avLst/>
          </a:prstGeom>
        </p:spPr>
      </p:pic>
      <p:pic>
        <p:nvPicPr>
          <p:cNvPr id="5" name="Picture 4"/>
          <p:cNvPicPr>
            <a:picLocks noChangeAspect="1"/>
          </p:cNvPicPr>
          <p:nvPr/>
        </p:nvPicPr>
        <p:blipFill>
          <a:blip r:embed="rId4"/>
          <a:stretch>
            <a:fillRect/>
          </a:stretch>
        </p:blipFill>
        <p:spPr>
          <a:xfrm>
            <a:off x="1222088" y="5297172"/>
            <a:ext cx="228600" cy="297180"/>
          </a:xfrm>
          <a:prstGeom prst="rect">
            <a:avLst/>
          </a:prstGeom>
        </p:spPr>
      </p:pic>
      <p:sp>
        <p:nvSpPr>
          <p:cNvPr id="7" name="Title 1"/>
          <p:cNvSpPr>
            <a:spLocks noGrp="1"/>
          </p:cNvSpPr>
          <p:nvPr>
            <p:ph type="title"/>
          </p:nvPr>
        </p:nvSpPr>
        <p:spPr>
          <a:xfrm>
            <a:off x="544286" y="19491"/>
            <a:ext cx="11490058" cy="1273281"/>
          </a:xfrm>
        </p:spPr>
        <p:txBody>
          <a:bodyPr/>
          <a:lstStyle/>
          <a:p>
            <a:r>
              <a:rPr lang="en-US" b="1" dirty="0" smtClean="0">
                <a:solidFill>
                  <a:schemeClr val="accent4"/>
                </a:solidFill>
              </a:rPr>
              <a:t>SBLM-TC Experiments</a:t>
            </a:r>
            <a:endParaRPr lang="en-US" b="1" dirty="0">
              <a:solidFill>
                <a:schemeClr val="accent4"/>
              </a:solidFill>
            </a:endParaRPr>
          </a:p>
        </p:txBody>
      </p:sp>
      <p:sp>
        <p:nvSpPr>
          <p:cNvPr id="9" name="TextBox 8"/>
          <p:cNvSpPr txBox="1"/>
          <p:nvPr/>
        </p:nvSpPr>
        <p:spPr>
          <a:xfrm>
            <a:off x="3010605" y="6247225"/>
            <a:ext cx="3775934" cy="369332"/>
          </a:xfrm>
          <a:prstGeom prst="rect">
            <a:avLst/>
          </a:prstGeom>
          <a:noFill/>
        </p:spPr>
        <p:txBody>
          <a:bodyPr wrap="square" rtlCol="0">
            <a:spAutoFit/>
          </a:bodyPr>
          <a:lstStyle/>
          <a:p>
            <a:pPr algn="ctr"/>
            <a:r>
              <a:rPr lang="en-US" dirty="0" smtClean="0">
                <a:solidFill>
                  <a:schemeClr val="accent5">
                    <a:lumMod val="40000"/>
                    <a:lumOff val="60000"/>
                  </a:schemeClr>
                </a:solidFill>
              </a:rPr>
              <a:t>(from Williams et al., 2013)</a:t>
            </a:r>
            <a:endParaRPr lang="en-US" dirty="0">
              <a:solidFill>
                <a:schemeClr val="accent5">
                  <a:lumMod val="40000"/>
                  <a:lumOff val="60000"/>
                </a:schemeClr>
              </a:solidFill>
            </a:endParaRPr>
          </a:p>
        </p:txBody>
      </p:sp>
      <p:sp>
        <p:nvSpPr>
          <p:cNvPr id="10" name="TextBox 9"/>
          <p:cNvSpPr txBox="1"/>
          <p:nvPr/>
        </p:nvSpPr>
        <p:spPr>
          <a:xfrm>
            <a:off x="6017562" y="2652801"/>
            <a:ext cx="2327986" cy="461665"/>
          </a:xfrm>
          <a:prstGeom prst="rect">
            <a:avLst/>
          </a:prstGeom>
          <a:noFill/>
        </p:spPr>
        <p:txBody>
          <a:bodyPr wrap="square" rtlCol="0">
            <a:spAutoFit/>
          </a:bodyPr>
          <a:lstStyle/>
          <a:p>
            <a:pPr algn="ctr"/>
            <a:r>
              <a:rPr lang="en-US" sz="2400" dirty="0" smtClean="0">
                <a:solidFill>
                  <a:schemeClr val="bg1"/>
                </a:solidFill>
              </a:rPr>
              <a:t>Radial Velocity</a:t>
            </a:r>
            <a:endParaRPr lang="en-US" sz="2400" dirty="0">
              <a:solidFill>
                <a:schemeClr val="bg1"/>
              </a:solidFill>
            </a:endParaRPr>
          </a:p>
        </p:txBody>
      </p:sp>
      <p:sp>
        <p:nvSpPr>
          <p:cNvPr id="11" name="TextBox 10"/>
          <p:cNvSpPr txBox="1"/>
          <p:nvPr/>
        </p:nvSpPr>
        <p:spPr>
          <a:xfrm>
            <a:off x="5918646" y="4860022"/>
            <a:ext cx="2525819" cy="461665"/>
          </a:xfrm>
          <a:prstGeom prst="rect">
            <a:avLst/>
          </a:prstGeom>
          <a:noFill/>
        </p:spPr>
        <p:txBody>
          <a:bodyPr wrap="square" rtlCol="0">
            <a:spAutoFit/>
          </a:bodyPr>
          <a:lstStyle/>
          <a:p>
            <a:pPr algn="ctr"/>
            <a:r>
              <a:rPr lang="en-US" sz="2400" dirty="0" smtClean="0">
                <a:solidFill>
                  <a:schemeClr val="bg1"/>
                </a:solidFill>
              </a:rPr>
              <a:t>Tangential Velocity</a:t>
            </a:r>
            <a:endParaRPr lang="en-US" sz="2400" dirty="0">
              <a:solidFill>
                <a:schemeClr val="bg1"/>
              </a:solidFill>
            </a:endParaRPr>
          </a:p>
        </p:txBody>
      </p:sp>
      <p:sp>
        <p:nvSpPr>
          <p:cNvPr id="12" name="TextBox 11"/>
          <p:cNvSpPr txBox="1"/>
          <p:nvPr/>
        </p:nvSpPr>
        <p:spPr>
          <a:xfrm>
            <a:off x="4898572" y="1643065"/>
            <a:ext cx="435429" cy="369332"/>
          </a:xfrm>
          <a:prstGeom prst="rect">
            <a:avLst/>
          </a:prstGeom>
          <a:noFill/>
        </p:spPr>
        <p:txBody>
          <a:bodyPr wrap="square" rtlCol="0">
            <a:spAutoFit/>
          </a:bodyPr>
          <a:lstStyle/>
          <a:p>
            <a:r>
              <a:rPr lang="en-US" smtClean="0">
                <a:solidFill>
                  <a:schemeClr val="bg1"/>
                </a:solidFill>
              </a:rPr>
              <a:t>C1</a:t>
            </a:r>
            <a:endParaRPr lang="en-US">
              <a:solidFill>
                <a:schemeClr val="bg1"/>
              </a:solidFill>
            </a:endParaRPr>
          </a:p>
        </p:txBody>
      </p:sp>
      <p:sp>
        <p:nvSpPr>
          <p:cNvPr id="13" name="TextBox 12"/>
          <p:cNvSpPr txBox="1"/>
          <p:nvPr/>
        </p:nvSpPr>
        <p:spPr>
          <a:xfrm>
            <a:off x="4247190" y="4542384"/>
            <a:ext cx="435429" cy="369332"/>
          </a:xfrm>
          <a:prstGeom prst="rect">
            <a:avLst/>
          </a:prstGeom>
          <a:noFill/>
        </p:spPr>
        <p:txBody>
          <a:bodyPr wrap="square" rtlCol="0">
            <a:spAutoFit/>
          </a:bodyPr>
          <a:lstStyle/>
          <a:p>
            <a:r>
              <a:rPr lang="en-US" smtClean="0">
                <a:solidFill>
                  <a:schemeClr val="bg1"/>
                </a:solidFill>
              </a:rPr>
              <a:t>C1</a:t>
            </a:r>
            <a:endParaRPr lang="en-US">
              <a:solidFill>
                <a:schemeClr val="bg1"/>
              </a:solidFill>
            </a:endParaRPr>
          </a:p>
        </p:txBody>
      </p:sp>
      <p:pic>
        <p:nvPicPr>
          <p:cNvPr id="14" name="Picture 13"/>
          <p:cNvPicPr>
            <a:picLocks noChangeAspect="1"/>
          </p:cNvPicPr>
          <p:nvPr/>
        </p:nvPicPr>
        <p:blipFill>
          <a:blip r:embed="rId5"/>
          <a:stretch>
            <a:fillRect/>
          </a:stretch>
        </p:blipFill>
        <p:spPr>
          <a:xfrm>
            <a:off x="9467730" y="1726041"/>
            <a:ext cx="2120900" cy="1066800"/>
          </a:xfrm>
          <a:prstGeom prst="rect">
            <a:avLst/>
          </a:prstGeom>
        </p:spPr>
      </p:pic>
      <p:sp>
        <p:nvSpPr>
          <p:cNvPr id="15" name="TextBox 14"/>
          <p:cNvSpPr txBox="1"/>
          <p:nvPr/>
        </p:nvSpPr>
        <p:spPr>
          <a:xfrm>
            <a:off x="3744685" y="2161683"/>
            <a:ext cx="435429" cy="369332"/>
          </a:xfrm>
          <a:prstGeom prst="rect">
            <a:avLst/>
          </a:prstGeom>
          <a:noFill/>
        </p:spPr>
        <p:txBody>
          <a:bodyPr wrap="square" rtlCol="0">
            <a:spAutoFit/>
          </a:bodyPr>
          <a:lstStyle/>
          <a:p>
            <a:r>
              <a:rPr lang="en-US" smtClean="0">
                <a:solidFill>
                  <a:schemeClr val="bg1"/>
                </a:solidFill>
              </a:rPr>
              <a:t>C3</a:t>
            </a:r>
            <a:endParaRPr lang="en-US">
              <a:solidFill>
                <a:schemeClr val="bg1"/>
              </a:solidFill>
            </a:endParaRPr>
          </a:p>
        </p:txBody>
      </p:sp>
      <p:sp>
        <p:nvSpPr>
          <p:cNvPr id="16" name="TextBox 15"/>
          <p:cNvSpPr txBox="1"/>
          <p:nvPr/>
        </p:nvSpPr>
        <p:spPr>
          <a:xfrm>
            <a:off x="3374570" y="4253268"/>
            <a:ext cx="435429" cy="369332"/>
          </a:xfrm>
          <a:prstGeom prst="rect">
            <a:avLst/>
          </a:prstGeom>
          <a:noFill/>
        </p:spPr>
        <p:txBody>
          <a:bodyPr wrap="square" rtlCol="0">
            <a:spAutoFit/>
          </a:bodyPr>
          <a:lstStyle/>
          <a:p>
            <a:r>
              <a:rPr lang="en-US" dirty="0" smtClean="0">
                <a:solidFill>
                  <a:schemeClr val="bg1"/>
                </a:solidFill>
              </a:rPr>
              <a:t>C3</a:t>
            </a:r>
            <a:endParaRPr lang="en-US" dirty="0">
              <a:solidFill>
                <a:schemeClr val="bg1"/>
              </a:solidFill>
            </a:endParaRPr>
          </a:p>
        </p:txBody>
      </p:sp>
      <p:sp>
        <p:nvSpPr>
          <p:cNvPr id="17" name="TextBox 16"/>
          <p:cNvSpPr txBox="1"/>
          <p:nvPr/>
        </p:nvSpPr>
        <p:spPr>
          <a:xfrm>
            <a:off x="2966586" y="2509243"/>
            <a:ext cx="435429" cy="369332"/>
          </a:xfrm>
          <a:prstGeom prst="rect">
            <a:avLst/>
          </a:prstGeom>
          <a:noFill/>
        </p:spPr>
        <p:txBody>
          <a:bodyPr wrap="square" rtlCol="0">
            <a:spAutoFit/>
          </a:bodyPr>
          <a:lstStyle/>
          <a:p>
            <a:r>
              <a:rPr lang="en-US" smtClean="0">
                <a:solidFill>
                  <a:schemeClr val="bg1"/>
                </a:solidFill>
              </a:rPr>
              <a:t>C5</a:t>
            </a:r>
            <a:endParaRPr lang="en-US">
              <a:solidFill>
                <a:schemeClr val="bg1"/>
              </a:solidFill>
            </a:endParaRPr>
          </a:p>
        </p:txBody>
      </p:sp>
      <p:sp>
        <p:nvSpPr>
          <p:cNvPr id="18" name="TextBox 17"/>
          <p:cNvSpPr txBox="1"/>
          <p:nvPr/>
        </p:nvSpPr>
        <p:spPr>
          <a:xfrm>
            <a:off x="2640486" y="4044727"/>
            <a:ext cx="435429" cy="369332"/>
          </a:xfrm>
          <a:prstGeom prst="rect">
            <a:avLst/>
          </a:prstGeom>
          <a:noFill/>
        </p:spPr>
        <p:txBody>
          <a:bodyPr wrap="square" rtlCol="0">
            <a:spAutoFit/>
          </a:bodyPr>
          <a:lstStyle/>
          <a:p>
            <a:r>
              <a:rPr lang="en-US" smtClean="0">
                <a:solidFill>
                  <a:schemeClr val="bg1"/>
                </a:solidFill>
              </a:rPr>
              <a:t>C5</a:t>
            </a:r>
            <a:endParaRPr lang="en-US">
              <a:solidFill>
                <a:schemeClr val="bg1"/>
              </a:solidFill>
            </a:endParaRPr>
          </a:p>
        </p:txBody>
      </p:sp>
      <p:sp>
        <p:nvSpPr>
          <p:cNvPr id="21" name="TextBox 20"/>
          <p:cNvSpPr txBox="1"/>
          <p:nvPr/>
        </p:nvSpPr>
        <p:spPr>
          <a:xfrm>
            <a:off x="9326212" y="3385113"/>
            <a:ext cx="2566614" cy="2554545"/>
          </a:xfrm>
          <a:prstGeom prst="rect">
            <a:avLst/>
          </a:prstGeom>
          <a:noFill/>
        </p:spPr>
        <p:txBody>
          <a:bodyPr wrap="square" rtlCol="0">
            <a:spAutoFit/>
          </a:bodyPr>
          <a:lstStyle/>
          <a:p>
            <a:pPr marL="457200" indent="-457200">
              <a:spcBef>
                <a:spcPts val="1800"/>
              </a:spcBef>
              <a:buClr>
                <a:schemeClr val="accent4"/>
              </a:buClr>
              <a:buSzPct val="85000"/>
              <a:buFont typeface="AppleSymbols" charset="0"/>
              <a:buChar char="⦿"/>
            </a:pPr>
            <a:r>
              <a:rPr lang="en-US" sz="3200" dirty="0" smtClean="0"/>
              <a:t>Note that shock-like structures </a:t>
            </a:r>
            <a:r>
              <a:rPr lang="en-US" sz="3200" smtClean="0"/>
              <a:t>quickly develop</a:t>
            </a:r>
            <a:endParaRPr lang="en-US" sz="3200" dirty="0" smtClean="0"/>
          </a:p>
        </p:txBody>
      </p:sp>
    </p:spTree>
    <p:extLst>
      <p:ext uri="{BB962C8B-B14F-4D97-AF65-F5344CB8AC3E}">
        <p14:creationId xmlns:p14="http://schemas.microsoft.com/office/powerpoint/2010/main" val="30352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1372" y="1001488"/>
            <a:ext cx="8534400" cy="5203369"/>
          </a:xfrm>
          <a:prstGeom prst="rect">
            <a:avLst/>
          </a:prstGeom>
          <a:solidFill>
            <a:schemeClr val="tx1"/>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696573" y="1066996"/>
            <a:ext cx="8235315" cy="4987290"/>
          </a:xfrm>
          <a:prstGeom prst="rect">
            <a:avLst/>
          </a:prstGeom>
        </p:spPr>
      </p:pic>
      <p:sp>
        <p:nvSpPr>
          <p:cNvPr id="20" name="Rectangle 19"/>
          <p:cNvSpPr/>
          <p:nvPr/>
        </p:nvSpPr>
        <p:spPr>
          <a:xfrm>
            <a:off x="9427410" y="1643745"/>
            <a:ext cx="2201541" cy="1245528"/>
          </a:xfrm>
          <a:prstGeom prst="rect">
            <a:avLst/>
          </a:prstGeom>
          <a:solidFill>
            <a:schemeClr val="tx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544286" y="19491"/>
            <a:ext cx="11490058" cy="1273281"/>
          </a:xfrm>
        </p:spPr>
        <p:txBody>
          <a:bodyPr/>
          <a:lstStyle/>
          <a:p>
            <a:r>
              <a:rPr lang="en-US" b="1" dirty="0" smtClean="0">
                <a:solidFill>
                  <a:schemeClr val="accent4"/>
                </a:solidFill>
              </a:rPr>
              <a:t>SBLM-TC Experiments</a:t>
            </a:r>
            <a:endParaRPr lang="en-US" b="1" dirty="0">
              <a:solidFill>
                <a:schemeClr val="accent4"/>
              </a:solidFill>
            </a:endParaRPr>
          </a:p>
        </p:txBody>
      </p:sp>
      <p:sp>
        <p:nvSpPr>
          <p:cNvPr id="9" name="TextBox 8"/>
          <p:cNvSpPr txBox="1"/>
          <p:nvPr/>
        </p:nvSpPr>
        <p:spPr>
          <a:xfrm>
            <a:off x="3010605" y="6247225"/>
            <a:ext cx="3775934" cy="369332"/>
          </a:xfrm>
          <a:prstGeom prst="rect">
            <a:avLst/>
          </a:prstGeom>
          <a:noFill/>
        </p:spPr>
        <p:txBody>
          <a:bodyPr wrap="square" rtlCol="0">
            <a:spAutoFit/>
          </a:bodyPr>
          <a:lstStyle/>
          <a:p>
            <a:pPr algn="ctr"/>
            <a:r>
              <a:rPr lang="en-US" dirty="0" smtClean="0">
                <a:solidFill>
                  <a:schemeClr val="accent5">
                    <a:lumMod val="40000"/>
                    <a:lumOff val="60000"/>
                  </a:schemeClr>
                </a:solidFill>
              </a:rPr>
              <a:t>(from Williams et al., 2013)</a:t>
            </a:r>
            <a:endParaRPr lang="en-US" dirty="0">
              <a:solidFill>
                <a:schemeClr val="accent5">
                  <a:lumMod val="40000"/>
                  <a:lumOff val="60000"/>
                </a:schemeClr>
              </a:solidFill>
            </a:endParaRPr>
          </a:p>
        </p:txBody>
      </p:sp>
      <p:sp>
        <p:nvSpPr>
          <p:cNvPr id="10" name="TextBox 9"/>
          <p:cNvSpPr txBox="1"/>
          <p:nvPr/>
        </p:nvSpPr>
        <p:spPr>
          <a:xfrm>
            <a:off x="6172978" y="1264376"/>
            <a:ext cx="2327986" cy="461665"/>
          </a:xfrm>
          <a:prstGeom prst="rect">
            <a:avLst/>
          </a:prstGeom>
          <a:noFill/>
        </p:spPr>
        <p:txBody>
          <a:bodyPr wrap="square" rtlCol="0">
            <a:spAutoFit/>
          </a:bodyPr>
          <a:lstStyle/>
          <a:p>
            <a:pPr algn="ctr"/>
            <a:r>
              <a:rPr lang="en-US" sz="2400" dirty="0" smtClean="0">
                <a:solidFill>
                  <a:schemeClr val="bg1"/>
                </a:solidFill>
              </a:rPr>
              <a:t>Vertical Velocity</a:t>
            </a:r>
            <a:endParaRPr lang="en-US" sz="2400" dirty="0">
              <a:solidFill>
                <a:schemeClr val="bg1"/>
              </a:solidFill>
            </a:endParaRPr>
          </a:p>
        </p:txBody>
      </p:sp>
      <p:sp>
        <p:nvSpPr>
          <p:cNvPr id="12" name="TextBox 11"/>
          <p:cNvSpPr txBox="1"/>
          <p:nvPr/>
        </p:nvSpPr>
        <p:spPr>
          <a:xfrm>
            <a:off x="5233584" y="2372749"/>
            <a:ext cx="435429" cy="369332"/>
          </a:xfrm>
          <a:prstGeom prst="rect">
            <a:avLst/>
          </a:prstGeom>
          <a:noFill/>
        </p:spPr>
        <p:txBody>
          <a:bodyPr wrap="square" rtlCol="0">
            <a:spAutoFit/>
          </a:bodyPr>
          <a:lstStyle/>
          <a:p>
            <a:r>
              <a:rPr lang="en-US" smtClean="0">
                <a:solidFill>
                  <a:schemeClr val="bg1"/>
                </a:solidFill>
              </a:rPr>
              <a:t>C1</a:t>
            </a:r>
            <a:endParaRPr lang="en-US">
              <a:solidFill>
                <a:schemeClr val="bg1"/>
              </a:solidFill>
            </a:endParaRPr>
          </a:p>
        </p:txBody>
      </p:sp>
      <p:sp>
        <p:nvSpPr>
          <p:cNvPr id="13" name="TextBox 12"/>
          <p:cNvSpPr txBox="1"/>
          <p:nvPr/>
        </p:nvSpPr>
        <p:spPr>
          <a:xfrm>
            <a:off x="5010481" y="4560722"/>
            <a:ext cx="435429" cy="369332"/>
          </a:xfrm>
          <a:prstGeom prst="rect">
            <a:avLst/>
          </a:prstGeom>
          <a:noFill/>
        </p:spPr>
        <p:txBody>
          <a:bodyPr wrap="square" rtlCol="0">
            <a:spAutoFit/>
          </a:bodyPr>
          <a:lstStyle/>
          <a:p>
            <a:r>
              <a:rPr lang="en-US" smtClean="0">
                <a:solidFill>
                  <a:schemeClr val="bg1"/>
                </a:solidFill>
              </a:rPr>
              <a:t>C1</a:t>
            </a:r>
            <a:endParaRPr lang="en-US">
              <a:solidFill>
                <a:schemeClr val="bg1"/>
              </a:solidFill>
            </a:endParaRPr>
          </a:p>
        </p:txBody>
      </p:sp>
      <p:pic>
        <p:nvPicPr>
          <p:cNvPr id="14" name="Picture 13"/>
          <p:cNvPicPr>
            <a:picLocks noChangeAspect="1"/>
          </p:cNvPicPr>
          <p:nvPr/>
        </p:nvPicPr>
        <p:blipFill>
          <a:blip r:embed="rId3"/>
          <a:stretch>
            <a:fillRect/>
          </a:stretch>
        </p:blipFill>
        <p:spPr>
          <a:xfrm>
            <a:off x="9467730" y="1726041"/>
            <a:ext cx="2120900" cy="1066800"/>
          </a:xfrm>
          <a:prstGeom prst="rect">
            <a:avLst/>
          </a:prstGeom>
        </p:spPr>
      </p:pic>
      <p:sp>
        <p:nvSpPr>
          <p:cNvPr id="15" name="TextBox 14"/>
          <p:cNvSpPr txBox="1"/>
          <p:nvPr/>
        </p:nvSpPr>
        <p:spPr>
          <a:xfrm>
            <a:off x="3968505" y="2056868"/>
            <a:ext cx="435429" cy="369332"/>
          </a:xfrm>
          <a:prstGeom prst="rect">
            <a:avLst/>
          </a:prstGeom>
          <a:noFill/>
        </p:spPr>
        <p:txBody>
          <a:bodyPr wrap="square" rtlCol="0">
            <a:spAutoFit/>
          </a:bodyPr>
          <a:lstStyle/>
          <a:p>
            <a:r>
              <a:rPr lang="en-US" smtClean="0">
                <a:solidFill>
                  <a:schemeClr val="bg1"/>
                </a:solidFill>
              </a:rPr>
              <a:t>C3</a:t>
            </a:r>
            <a:endParaRPr lang="en-US">
              <a:solidFill>
                <a:schemeClr val="bg1"/>
              </a:solidFill>
            </a:endParaRPr>
          </a:p>
        </p:txBody>
      </p:sp>
      <p:sp>
        <p:nvSpPr>
          <p:cNvPr id="16" name="TextBox 15"/>
          <p:cNvSpPr txBox="1"/>
          <p:nvPr/>
        </p:nvSpPr>
        <p:spPr>
          <a:xfrm>
            <a:off x="3892305" y="4191390"/>
            <a:ext cx="435429" cy="369332"/>
          </a:xfrm>
          <a:prstGeom prst="rect">
            <a:avLst/>
          </a:prstGeom>
          <a:noFill/>
        </p:spPr>
        <p:txBody>
          <a:bodyPr wrap="square" rtlCol="0">
            <a:spAutoFit/>
          </a:bodyPr>
          <a:lstStyle/>
          <a:p>
            <a:r>
              <a:rPr lang="en-US" dirty="0" smtClean="0">
                <a:solidFill>
                  <a:schemeClr val="bg1"/>
                </a:solidFill>
              </a:rPr>
              <a:t>C3</a:t>
            </a:r>
            <a:endParaRPr lang="en-US" dirty="0">
              <a:solidFill>
                <a:schemeClr val="bg1"/>
              </a:solidFill>
            </a:endParaRPr>
          </a:p>
        </p:txBody>
      </p:sp>
      <p:sp>
        <p:nvSpPr>
          <p:cNvPr id="17" name="TextBox 16"/>
          <p:cNvSpPr txBox="1"/>
          <p:nvPr/>
        </p:nvSpPr>
        <p:spPr>
          <a:xfrm>
            <a:off x="3275858" y="1262864"/>
            <a:ext cx="435429" cy="369332"/>
          </a:xfrm>
          <a:prstGeom prst="rect">
            <a:avLst/>
          </a:prstGeom>
          <a:noFill/>
        </p:spPr>
        <p:txBody>
          <a:bodyPr wrap="square" rtlCol="0">
            <a:spAutoFit/>
          </a:bodyPr>
          <a:lstStyle/>
          <a:p>
            <a:r>
              <a:rPr lang="en-US" smtClean="0">
                <a:solidFill>
                  <a:schemeClr val="bg1"/>
                </a:solidFill>
              </a:rPr>
              <a:t>C5</a:t>
            </a:r>
            <a:endParaRPr lang="en-US">
              <a:solidFill>
                <a:schemeClr val="bg1"/>
              </a:solidFill>
            </a:endParaRPr>
          </a:p>
        </p:txBody>
      </p:sp>
      <p:sp>
        <p:nvSpPr>
          <p:cNvPr id="18" name="TextBox 17"/>
          <p:cNvSpPr txBox="1"/>
          <p:nvPr/>
        </p:nvSpPr>
        <p:spPr>
          <a:xfrm>
            <a:off x="3249199" y="3488863"/>
            <a:ext cx="435429" cy="369332"/>
          </a:xfrm>
          <a:prstGeom prst="rect">
            <a:avLst/>
          </a:prstGeom>
          <a:noFill/>
        </p:spPr>
        <p:txBody>
          <a:bodyPr wrap="square" rtlCol="0">
            <a:spAutoFit/>
          </a:bodyPr>
          <a:lstStyle/>
          <a:p>
            <a:r>
              <a:rPr lang="en-US" smtClean="0">
                <a:solidFill>
                  <a:schemeClr val="bg1"/>
                </a:solidFill>
              </a:rPr>
              <a:t>C5</a:t>
            </a:r>
            <a:endParaRPr lang="en-US">
              <a:solidFill>
                <a:schemeClr val="bg1"/>
              </a:solidFill>
            </a:endParaRPr>
          </a:p>
        </p:txBody>
      </p:sp>
      <p:sp>
        <p:nvSpPr>
          <p:cNvPr id="21" name="TextBox 20"/>
          <p:cNvSpPr txBox="1"/>
          <p:nvPr/>
        </p:nvSpPr>
        <p:spPr>
          <a:xfrm>
            <a:off x="9326212" y="3385113"/>
            <a:ext cx="2566614" cy="2554545"/>
          </a:xfrm>
          <a:prstGeom prst="rect">
            <a:avLst/>
          </a:prstGeom>
          <a:noFill/>
        </p:spPr>
        <p:txBody>
          <a:bodyPr wrap="square" rtlCol="0">
            <a:spAutoFit/>
          </a:bodyPr>
          <a:lstStyle/>
          <a:p>
            <a:pPr marL="457200" indent="-457200">
              <a:spcBef>
                <a:spcPts val="1800"/>
              </a:spcBef>
              <a:buClr>
                <a:schemeClr val="accent4"/>
              </a:buClr>
              <a:buSzPct val="85000"/>
              <a:buFont typeface="AppleSymbols" charset="0"/>
              <a:buChar char="⦿"/>
            </a:pPr>
            <a:r>
              <a:rPr lang="en-US" sz="3200" dirty="0" smtClean="0"/>
              <a:t>Note that shock-like structures </a:t>
            </a:r>
            <a:r>
              <a:rPr lang="en-US" sz="3200" smtClean="0"/>
              <a:t>quickly develop</a:t>
            </a:r>
            <a:endParaRPr lang="en-US" sz="3200" dirty="0" smtClean="0"/>
          </a:p>
        </p:txBody>
      </p:sp>
      <p:sp>
        <p:nvSpPr>
          <p:cNvPr id="6" name="Rectangle 5"/>
          <p:cNvSpPr/>
          <p:nvPr/>
        </p:nvSpPr>
        <p:spPr>
          <a:xfrm>
            <a:off x="1208314" y="1034146"/>
            <a:ext cx="217715" cy="261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128657" y="3559629"/>
            <a:ext cx="2416629" cy="14369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150286" y="3517261"/>
            <a:ext cx="2525819" cy="461665"/>
          </a:xfrm>
          <a:prstGeom prst="rect">
            <a:avLst/>
          </a:prstGeom>
          <a:noFill/>
        </p:spPr>
        <p:txBody>
          <a:bodyPr wrap="square" rtlCol="0">
            <a:spAutoFit/>
          </a:bodyPr>
          <a:lstStyle/>
          <a:p>
            <a:pPr algn="ctr"/>
            <a:r>
              <a:rPr lang="en-US" sz="2400" smtClean="0">
                <a:solidFill>
                  <a:schemeClr val="bg1"/>
                </a:solidFill>
              </a:rPr>
              <a:t>Relative Vorticity</a:t>
            </a:r>
            <a:endParaRPr lang="en-US" sz="2400" dirty="0">
              <a:solidFill>
                <a:schemeClr val="bg1"/>
              </a:solidFill>
            </a:endParaRPr>
          </a:p>
        </p:txBody>
      </p:sp>
    </p:spTree>
    <p:extLst>
      <p:ext uri="{BB962C8B-B14F-4D97-AF65-F5344CB8AC3E}">
        <p14:creationId xmlns:p14="http://schemas.microsoft.com/office/powerpoint/2010/main" val="123681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36"/>
            <a:ext cx="10515600" cy="1325563"/>
          </a:xfrm>
        </p:spPr>
        <p:txBody>
          <a:bodyPr/>
          <a:lstStyle/>
          <a:p>
            <a:pPr algn="ctr"/>
            <a:r>
              <a:rPr lang="en-US" b="1" dirty="0" smtClean="0">
                <a:solidFill>
                  <a:srgbClr val="FFFF00"/>
                </a:solidFill>
              </a:rPr>
              <a:t>What About the ITCZ?</a:t>
            </a:r>
            <a:endParaRPr lang="en-US" b="1" dirty="0">
              <a:solidFill>
                <a:srgbClr val="FFFF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289" y="1166305"/>
            <a:ext cx="5153809" cy="5153809"/>
          </a:xfrm>
          <a:prstGeom prst="rect">
            <a:avLst/>
          </a:prstGeom>
          <a:ln w="31750">
            <a:solidFill>
              <a:srgbClr val="C00000"/>
            </a:solidFill>
          </a:ln>
        </p:spPr>
      </p:pic>
      <p:sp>
        <p:nvSpPr>
          <p:cNvPr id="4" name="TextBox 3"/>
          <p:cNvSpPr txBox="1"/>
          <p:nvPr/>
        </p:nvSpPr>
        <p:spPr>
          <a:xfrm>
            <a:off x="6102207" y="1252369"/>
            <a:ext cx="5677414" cy="4493538"/>
          </a:xfrm>
          <a:prstGeom prst="rect">
            <a:avLst/>
          </a:prstGeom>
          <a:noFill/>
        </p:spPr>
        <p:txBody>
          <a:bodyPr wrap="square" rtlCol="0">
            <a:spAutoFit/>
          </a:bodyPr>
          <a:lstStyle/>
          <a:p>
            <a:pPr marL="457200" indent="-457200">
              <a:spcBef>
                <a:spcPts val="1800"/>
              </a:spcBef>
              <a:buClr>
                <a:schemeClr val="accent4"/>
              </a:buClr>
              <a:buSzPct val="85000"/>
              <a:buFont typeface="AppleSymbols" charset="0"/>
              <a:buChar char="⦿"/>
            </a:pPr>
            <a:r>
              <a:rPr lang="en-US" sz="3200" dirty="0" smtClean="0"/>
              <a:t>NOAA GOES 11 visible image at 00:00 UTC on 24 November 2010</a:t>
            </a:r>
          </a:p>
          <a:p>
            <a:pPr marL="457200" indent="-457200">
              <a:spcBef>
                <a:spcPts val="1800"/>
              </a:spcBef>
              <a:buClr>
                <a:schemeClr val="accent4"/>
              </a:buClr>
              <a:buSzPct val="85000"/>
              <a:buFont typeface="AppleSymbols" charset="0"/>
              <a:buChar char="⦿"/>
            </a:pPr>
            <a:r>
              <a:rPr lang="en-US" sz="3200" dirty="0" smtClean="0"/>
              <a:t>On the surface, the ITCZ appears to be a very different phenomenon than a TC</a:t>
            </a:r>
          </a:p>
          <a:p>
            <a:pPr marL="457200" indent="-457200">
              <a:spcBef>
                <a:spcPts val="1800"/>
              </a:spcBef>
              <a:buClr>
                <a:schemeClr val="accent4"/>
              </a:buClr>
              <a:buSzPct val="85000"/>
              <a:buFont typeface="AppleSymbols" charset="0"/>
              <a:buChar char="⦿"/>
            </a:pPr>
            <a:r>
              <a:rPr lang="en-US" sz="3200" dirty="0" smtClean="0"/>
              <a:t>But what about their PV dynamics?</a:t>
            </a:r>
          </a:p>
        </p:txBody>
      </p:sp>
      <p:sp>
        <p:nvSpPr>
          <p:cNvPr id="5" name="Oval 4"/>
          <p:cNvSpPr/>
          <p:nvPr/>
        </p:nvSpPr>
        <p:spPr>
          <a:xfrm>
            <a:off x="838200" y="2979869"/>
            <a:ext cx="4626685" cy="720762"/>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3064" y="6320114"/>
            <a:ext cx="5163034" cy="369332"/>
          </a:xfrm>
          <a:prstGeom prst="rect">
            <a:avLst/>
          </a:prstGeom>
          <a:noFill/>
        </p:spPr>
        <p:txBody>
          <a:bodyPr wrap="square" rtlCol="0">
            <a:spAutoFit/>
          </a:bodyPr>
          <a:lstStyle/>
          <a:p>
            <a:pPr algn="ctr"/>
            <a:r>
              <a:rPr lang="en-US" dirty="0" smtClean="0">
                <a:solidFill>
                  <a:schemeClr val="accent5">
                    <a:lumMod val="40000"/>
                    <a:lumOff val="60000"/>
                  </a:schemeClr>
                </a:solidFill>
              </a:rPr>
              <a:t>(courtesy of NASA Goddard Space Flight Center)</a:t>
            </a:r>
            <a:endParaRPr lang="en-US" dirty="0">
              <a:solidFill>
                <a:schemeClr val="accent5">
                  <a:lumMod val="40000"/>
                  <a:lumOff val="60000"/>
                </a:schemeClr>
              </a:solidFill>
            </a:endParaRPr>
          </a:p>
        </p:txBody>
      </p:sp>
    </p:spTree>
    <p:extLst>
      <p:ext uri="{BB962C8B-B14F-4D97-AF65-F5344CB8AC3E}">
        <p14:creationId xmlns:p14="http://schemas.microsoft.com/office/powerpoint/2010/main" val="11184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36"/>
            <a:ext cx="10515600" cy="1325563"/>
          </a:xfrm>
        </p:spPr>
        <p:txBody>
          <a:bodyPr/>
          <a:lstStyle/>
          <a:p>
            <a:pPr algn="ctr"/>
            <a:r>
              <a:rPr lang="en-US" b="1" dirty="0" smtClean="0">
                <a:solidFill>
                  <a:srgbClr val="FFFF00"/>
                </a:solidFill>
              </a:rPr>
              <a:t>What About the ITCZ?</a:t>
            </a:r>
            <a:endParaRPr lang="en-US" b="1" dirty="0">
              <a:solidFill>
                <a:srgbClr val="FFFF00"/>
              </a:solidFill>
            </a:endParaRPr>
          </a:p>
        </p:txBody>
      </p:sp>
      <p:sp>
        <p:nvSpPr>
          <p:cNvPr id="3" name="TextBox 2"/>
          <p:cNvSpPr txBox="1"/>
          <p:nvPr/>
        </p:nvSpPr>
        <p:spPr>
          <a:xfrm>
            <a:off x="571500" y="1438316"/>
            <a:ext cx="11086735"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As in a TC, there is transient inertia-gravity wave activity in the ITCZ</a:t>
            </a:r>
          </a:p>
        </p:txBody>
      </p:sp>
      <p:sp>
        <p:nvSpPr>
          <p:cNvPr id="7" name="TextBox 6"/>
          <p:cNvSpPr txBox="1"/>
          <p:nvPr/>
        </p:nvSpPr>
        <p:spPr>
          <a:xfrm>
            <a:off x="571500" y="2614051"/>
            <a:ext cx="11086735"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BUT, once again there is a useful idealization:</a:t>
            </a:r>
          </a:p>
        </p:txBody>
      </p:sp>
      <p:sp>
        <p:nvSpPr>
          <p:cNvPr id="5" name="TextBox 4"/>
          <p:cNvSpPr txBox="1"/>
          <p:nvPr/>
        </p:nvSpPr>
        <p:spPr>
          <a:xfrm>
            <a:off x="1644454" y="3297343"/>
            <a:ext cx="8892540" cy="584775"/>
          </a:xfrm>
          <a:prstGeom prst="rect">
            <a:avLst/>
          </a:prstGeom>
          <a:solidFill>
            <a:schemeClr val="tx1"/>
          </a:solidFill>
          <a:ln w="31750">
            <a:solidFill>
              <a:srgbClr val="C00000"/>
            </a:solidFill>
          </a:ln>
        </p:spPr>
        <p:txBody>
          <a:bodyPr wrap="square" rtlCol="0">
            <a:spAutoFit/>
          </a:bodyPr>
          <a:lstStyle/>
          <a:p>
            <a:pPr marL="457200" marR="0" lvl="0" indent="-457200" algn="ctr" defTabSz="914400" eaLnBrk="1" fontAlgn="auto" latinLnBrk="0" hangingPunct="1">
              <a:lnSpc>
                <a:spcPct val="100000"/>
              </a:lnSpc>
              <a:spcBef>
                <a:spcPts val="1200"/>
              </a:spcBef>
              <a:spcAft>
                <a:spcPts val="0"/>
              </a:spcAft>
              <a:buClr>
                <a:schemeClr val="accent4"/>
              </a:buClr>
              <a:buSzTx/>
              <a:buFont typeface="AppleSymbols" charset="0"/>
              <a:buNone/>
              <a:tabLst/>
              <a:defRPr/>
            </a:pPr>
            <a:r>
              <a:rPr lang="en-US" sz="3200" dirty="0" smtClean="0">
                <a:solidFill>
                  <a:schemeClr val="bg1"/>
                </a:solidFill>
              </a:rPr>
              <a:t>The ITCZ is essentially a balanced, PV phenomenon</a:t>
            </a:r>
            <a:endParaRPr lang="en-US" sz="3200" dirty="0">
              <a:solidFill>
                <a:schemeClr val="bg1"/>
              </a:solidFill>
            </a:endParaRPr>
          </a:p>
        </p:txBody>
      </p:sp>
      <p:sp>
        <p:nvSpPr>
          <p:cNvPr id="6" name="TextBox 5"/>
          <p:cNvSpPr txBox="1"/>
          <p:nvPr/>
        </p:nvSpPr>
        <p:spPr>
          <a:xfrm>
            <a:off x="838200" y="4123824"/>
            <a:ext cx="10505048" cy="2400657"/>
          </a:xfrm>
          <a:prstGeom prst="rect">
            <a:avLst/>
          </a:prstGeom>
          <a:noFill/>
        </p:spPr>
        <p:txBody>
          <a:bodyPr wrap="square" rtlCol="0">
            <a:spAutoFit/>
          </a:bodyPr>
          <a:lstStyle/>
          <a:p>
            <a:pPr marL="914400" lvl="1" indent="-457200">
              <a:spcBef>
                <a:spcPts val="600"/>
              </a:spcBef>
              <a:buClr>
                <a:srgbClr val="00B0F0"/>
              </a:buClr>
              <a:buSzPct val="85000"/>
              <a:buFont typeface="AppleSymbols" charset="0"/>
              <a:buChar char="⦿"/>
            </a:pPr>
            <a:r>
              <a:rPr lang="en-US" sz="2800" dirty="0">
                <a:solidFill>
                  <a:schemeClr val="accent4">
                    <a:lumMod val="40000"/>
                    <a:lumOff val="60000"/>
                  </a:schemeClr>
                </a:solidFill>
              </a:rPr>
              <a:t>B</a:t>
            </a:r>
            <a:r>
              <a:rPr lang="en-US" sz="2800" dirty="0" smtClean="0">
                <a:solidFill>
                  <a:schemeClr val="accent4">
                    <a:lumMod val="40000"/>
                    <a:lumOff val="60000"/>
                  </a:schemeClr>
                </a:solidFill>
              </a:rPr>
              <a:t>alanced wind and mass fields are invertible from the PV field</a:t>
            </a:r>
          </a:p>
          <a:p>
            <a:pPr marL="914400" lvl="1"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Frictional effects are confined primarily to a shallow boundary layer</a:t>
            </a:r>
          </a:p>
          <a:p>
            <a:pPr marL="914400" lvl="1" indent="-457200">
              <a:spcBef>
                <a:spcPts val="600"/>
              </a:spcBef>
              <a:buClr>
                <a:srgbClr val="00B0F0"/>
              </a:buClr>
              <a:buSzPct val="85000"/>
              <a:buFont typeface="AppleSymbols" charset="0"/>
              <a:buChar char="⦿"/>
            </a:pPr>
            <a:r>
              <a:rPr lang="en-US" sz="2800" dirty="0">
                <a:solidFill>
                  <a:schemeClr val="accent4">
                    <a:lumMod val="40000"/>
                    <a:lumOff val="60000"/>
                  </a:schemeClr>
                </a:solidFill>
              </a:rPr>
              <a:t>T</a:t>
            </a:r>
            <a:r>
              <a:rPr lang="en-US" sz="2800" dirty="0" smtClean="0">
                <a:solidFill>
                  <a:schemeClr val="accent4">
                    <a:lumMod val="40000"/>
                    <a:lumOff val="60000"/>
                  </a:schemeClr>
                </a:solidFill>
              </a:rPr>
              <a:t>he evolution of PV above that layer is determined by advection and </a:t>
            </a:r>
            <a:r>
              <a:rPr lang="en-US" sz="2800" dirty="0" err="1" smtClean="0">
                <a:solidFill>
                  <a:schemeClr val="accent4">
                    <a:lumMod val="40000"/>
                    <a:lumOff val="60000"/>
                  </a:schemeClr>
                </a:solidFill>
              </a:rPr>
              <a:t>diabatic</a:t>
            </a:r>
            <a:r>
              <a:rPr lang="en-US" sz="2800" dirty="0" smtClean="0">
                <a:solidFill>
                  <a:schemeClr val="accent4">
                    <a:lumMod val="40000"/>
                    <a:lumOff val="60000"/>
                  </a:schemeClr>
                </a:solidFill>
              </a:rPr>
              <a:t> effects</a:t>
            </a:r>
          </a:p>
        </p:txBody>
      </p:sp>
    </p:spTree>
    <p:extLst>
      <p:ext uri="{BB962C8B-B14F-4D97-AF65-F5344CB8AC3E}">
        <p14:creationId xmlns:p14="http://schemas.microsoft.com/office/powerpoint/2010/main" val="17618719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6789"/>
            <a:ext cx="10515600" cy="1325563"/>
          </a:xfrm>
        </p:spPr>
        <p:txBody>
          <a:bodyPr/>
          <a:lstStyle/>
          <a:p>
            <a:r>
              <a:rPr lang="en-US" b="1" dirty="0" smtClean="0">
                <a:solidFill>
                  <a:schemeClr val="accent4"/>
                </a:solidFill>
              </a:rPr>
              <a:t>PV Equation:</a:t>
            </a:r>
            <a:endParaRPr lang="en-US" b="1" dirty="0">
              <a:solidFill>
                <a:schemeClr val="accent4"/>
              </a:solidFill>
            </a:endParaRPr>
          </a:p>
        </p:txBody>
      </p:sp>
      <p:sp>
        <p:nvSpPr>
          <p:cNvPr id="5" name="TextBox 4"/>
          <p:cNvSpPr txBox="1"/>
          <p:nvPr/>
        </p:nvSpPr>
        <p:spPr>
          <a:xfrm>
            <a:off x="610148" y="1041257"/>
            <a:ext cx="11142662" cy="1231106"/>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Consider zonally symmetric, inviscid flow on the sphere</a:t>
            </a:r>
          </a:p>
          <a:p>
            <a:pPr marL="457200" indent="-457200">
              <a:spcBef>
                <a:spcPts val="1200"/>
              </a:spcBef>
              <a:buClr>
                <a:schemeClr val="accent4"/>
              </a:buClr>
              <a:buSzPct val="85000"/>
              <a:buFont typeface="AppleSymbols" charset="0"/>
              <a:buChar char="⦿"/>
            </a:pPr>
            <a:r>
              <a:rPr lang="en-US" sz="3200" dirty="0" smtClean="0"/>
              <a:t>PV equation expressed in latitude and height coordinates:</a:t>
            </a:r>
            <a:endParaRPr lang="en-US" sz="3200" dirty="0"/>
          </a:p>
        </p:txBody>
      </p:sp>
      <p:sp>
        <p:nvSpPr>
          <p:cNvPr id="6" name="TextBox 5"/>
          <p:cNvSpPr txBox="1"/>
          <p:nvPr/>
        </p:nvSpPr>
        <p:spPr>
          <a:xfrm>
            <a:off x="1148460" y="3521387"/>
            <a:ext cx="1129145" cy="523220"/>
          </a:xfrm>
          <a:prstGeom prst="rect">
            <a:avLst/>
          </a:prstGeom>
          <a:noFill/>
        </p:spPr>
        <p:txBody>
          <a:bodyPr wrap="square" rtlCol="0">
            <a:spAutoFit/>
          </a:bodyPr>
          <a:lstStyle/>
          <a:p>
            <a:r>
              <a:rPr lang="en-US" sz="2800" dirty="0" smtClean="0"/>
              <a:t>where</a:t>
            </a:r>
            <a:endParaRPr lang="en-US" sz="2800" dirty="0"/>
          </a:p>
        </p:txBody>
      </p:sp>
      <p:sp>
        <p:nvSpPr>
          <p:cNvPr id="7" name="TextBox 6"/>
          <p:cNvSpPr txBox="1"/>
          <p:nvPr/>
        </p:nvSpPr>
        <p:spPr>
          <a:xfrm>
            <a:off x="610148" y="5130669"/>
            <a:ext cx="5535471" cy="1569660"/>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Potential latitude      defined in terms of the absolute angular momentum:</a:t>
            </a:r>
          </a:p>
        </p:txBody>
      </p:sp>
      <p:pic>
        <p:nvPicPr>
          <p:cNvPr id="10" name="Picture 9"/>
          <p:cNvPicPr>
            <a:picLocks noChangeAspect="1"/>
          </p:cNvPicPr>
          <p:nvPr/>
        </p:nvPicPr>
        <p:blipFill>
          <a:blip r:embed="rId2"/>
          <a:stretch>
            <a:fillRect/>
          </a:stretch>
        </p:blipFill>
        <p:spPr>
          <a:xfrm>
            <a:off x="1148460" y="2262565"/>
            <a:ext cx="10710680" cy="1210127"/>
          </a:xfrm>
          <a:prstGeom prst="rect">
            <a:avLst/>
          </a:prstGeom>
          <a:ln w="31750">
            <a:solidFill>
              <a:srgbClr val="C00000"/>
            </a:solidFill>
          </a:ln>
        </p:spPr>
      </p:pic>
      <p:pic>
        <p:nvPicPr>
          <p:cNvPr id="11" name="Picture 10"/>
          <p:cNvPicPr>
            <a:picLocks noChangeAspect="1"/>
          </p:cNvPicPr>
          <p:nvPr/>
        </p:nvPicPr>
        <p:blipFill>
          <a:blip r:embed="rId3"/>
          <a:stretch>
            <a:fillRect/>
          </a:stretch>
        </p:blipFill>
        <p:spPr>
          <a:xfrm>
            <a:off x="1127194" y="4072037"/>
            <a:ext cx="10710680" cy="935299"/>
          </a:xfrm>
          <a:prstGeom prst="rect">
            <a:avLst/>
          </a:prstGeom>
          <a:ln w="31750">
            <a:solidFill>
              <a:schemeClr val="bg1"/>
            </a:solidFill>
          </a:ln>
        </p:spPr>
      </p:pic>
      <p:pic>
        <p:nvPicPr>
          <p:cNvPr id="12" name="Picture 11"/>
          <p:cNvPicPr>
            <a:picLocks noChangeAspect="1"/>
          </p:cNvPicPr>
          <p:nvPr/>
        </p:nvPicPr>
        <p:blipFill>
          <a:blip r:embed="rId4"/>
          <a:stretch>
            <a:fillRect/>
          </a:stretch>
        </p:blipFill>
        <p:spPr>
          <a:xfrm>
            <a:off x="5576774" y="5811046"/>
            <a:ext cx="6261100" cy="609600"/>
          </a:xfrm>
          <a:prstGeom prst="rect">
            <a:avLst/>
          </a:prstGeom>
          <a:ln w="31750">
            <a:solidFill>
              <a:schemeClr val="bg1"/>
            </a:solidFill>
          </a:ln>
        </p:spPr>
      </p:pic>
      <p:pic>
        <p:nvPicPr>
          <p:cNvPr id="13" name="Picture 12"/>
          <p:cNvPicPr>
            <a:picLocks noChangeAspect="1"/>
          </p:cNvPicPr>
          <p:nvPr/>
        </p:nvPicPr>
        <p:blipFill>
          <a:blip r:embed="rId5"/>
          <a:stretch>
            <a:fillRect/>
          </a:stretch>
        </p:blipFill>
        <p:spPr>
          <a:xfrm>
            <a:off x="4148913" y="5272366"/>
            <a:ext cx="342900" cy="304800"/>
          </a:xfrm>
          <a:prstGeom prst="rect">
            <a:avLst/>
          </a:prstGeom>
        </p:spPr>
      </p:pic>
    </p:spTree>
    <p:extLst>
      <p:ext uri="{BB962C8B-B14F-4D97-AF65-F5344CB8AC3E}">
        <p14:creationId xmlns:p14="http://schemas.microsoft.com/office/powerpoint/2010/main" val="354031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615355" y="16789"/>
            <a:ext cx="6342184" cy="17506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4"/>
                </a:solidFill>
              </a:rPr>
              <a:t>Textbook on Climatology: 1944</a:t>
            </a:r>
            <a:endParaRPr lang="en-US" b="1" dirty="0">
              <a:solidFill>
                <a:schemeClr val="accent4"/>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6" y="246184"/>
            <a:ext cx="845157" cy="6365631"/>
          </a:xfrm>
          <a:prstGeom prst="rect">
            <a:avLst/>
          </a:prstGeom>
          <a:ln w="31750">
            <a:solidFill>
              <a:srgbClr val="C00000"/>
            </a:solidFill>
          </a:ln>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097" y="246184"/>
            <a:ext cx="3830066" cy="6365631"/>
          </a:xfrm>
          <a:prstGeom prst="rect">
            <a:avLst/>
          </a:prstGeom>
          <a:ln w="31750">
            <a:solidFill>
              <a:schemeClr val="bg1"/>
            </a:solidFill>
          </a:ln>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679" y="2931573"/>
            <a:ext cx="5834627" cy="3102908"/>
          </a:xfrm>
          <a:prstGeom prst="rect">
            <a:avLst/>
          </a:prstGeom>
          <a:ln w="31750">
            <a:solidFill>
              <a:schemeClr val="bg1"/>
            </a:solidFill>
          </a:ln>
          <a:effectLst/>
        </p:spPr>
      </p:pic>
      <p:sp>
        <p:nvSpPr>
          <p:cNvPr id="10" name="TextBox 9"/>
          <p:cNvSpPr txBox="1"/>
          <p:nvPr/>
        </p:nvSpPr>
        <p:spPr>
          <a:xfrm>
            <a:off x="5732856" y="1810912"/>
            <a:ext cx="6103179"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Inscription from Bernhard in my copy:</a:t>
            </a:r>
          </a:p>
        </p:txBody>
      </p:sp>
    </p:spTree>
    <p:extLst>
      <p:ext uri="{BB962C8B-B14F-4D97-AF65-F5344CB8AC3E}">
        <p14:creationId xmlns:p14="http://schemas.microsoft.com/office/powerpoint/2010/main" val="20087012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0355"/>
            <a:ext cx="10515600" cy="1325563"/>
          </a:xfrm>
        </p:spPr>
        <p:txBody>
          <a:bodyPr/>
          <a:lstStyle/>
          <a:p>
            <a:r>
              <a:rPr lang="en-US" b="1" dirty="0" smtClean="0">
                <a:solidFill>
                  <a:schemeClr val="accent4"/>
                </a:solidFill>
              </a:rPr>
              <a:t>Simplification of the PV Equation:</a:t>
            </a:r>
            <a:endParaRPr lang="en-US" b="1" dirty="0">
              <a:solidFill>
                <a:schemeClr val="accent4"/>
              </a:solidFill>
            </a:endParaRPr>
          </a:p>
        </p:txBody>
      </p:sp>
      <p:sp>
        <p:nvSpPr>
          <p:cNvPr id="3" name="TextBox 2"/>
          <p:cNvSpPr txBox="1"/>
          <p:nvPr/>
        </p:nvSpPr>
        <p:spPr>
          <a:xfrm>
            <a:off x="610148" y="1105055"/>
            <a:ext cx="3281369"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Coordinate transformation:</a:t>
            </a:r>
          </a:p>
        </p:txBody>
      </p:sp>
      <p:sp>
        <p:nvSpPr>
          <p:cNvPr id="4" name="TextBox 3"/>
          <p:cNvSpPr txBox="1"/>
          <p:nvPr/>
        </p:nvSpPr>
        <p:spPr>
          <a:xfrm>
            <a:off x="610149" y="2404039"/>
            <a:ext cx="2711930"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Material derivative:</a:t>
            </a:r>
          </a:p>
        </p:txBody>
      </p:sp>
      <p:sp>
        <p:nvSpPr>
          <p:cNvPr id="6" name="TextBox 5"/>
          <p:cNvSpPr txBox="1"/>
          <p:nvPr/>
        </p:nvSpPr>
        <p:spPr>
          <a:xfrm>
            <a:off x="9089708" y="1438575"/>
            <a:ext cx="1265275" cy="523220"/>
          </a:xfrm>
          <a:prstGeom prst="rect">
            <a:avLst/>
          </a:prstGeom>
          <a:noFill/>
        </p:spPr>
        <p:txBody>
          <a:bodyPr wrap="square" rtlCol="0">
            <a:spAutoFit/>
          </a:bodyPr>
          <a:lstStyle/>
          <a:p>
            <a:r>
              <a:rPr lang="en-US" sz="2800" dirty="0" smtClean="0"/>
              <a:t>where</a:t>
            </a:r>
            <a:endParaRPr lang="en-US" sz="2800" dirty="0"/>
          </a:p>
        </p:txBody>
      </p:sp>
      <p:sp>
        <p:nvSpPr>
          <p:cNvPr id="9" name="TextBox 8"/>
          <p:cNvSpPr txBox="1"/>
          <p:nvPr/>
        </p:nvSpPr>
        <p:spPr>
          <a:xfrm>
            <a:off x="3314881" y="3619550"/>
            <a:ext cx="8480879" cy="523220"/>
          </a:xfrm>
          <a:prstGeom prst="rect">
            <a:avLst/>
          </a:prstGeom>
          <a:noFill/>
        </p:spPr>
        <p:txBody>
          <a:bodyPr wrap="square" rtlCol="0">
            <a:spAutoFit/>
          </a:bodyPr>
          <a:lstStyle/>
          <a:p>
            <a:r>
              <a:rPr lang="en-US" sz="2800" dirty="0" smtClean="0"/>
              <a:t>where       is the rate that fluid particles cross     -surfaces</a:t>
            </a:r>
            <a:endParaRPr lang="en-US" sz="2800" dirty="0"/>
          </a:p>
        </p:txBody>
      </p:sp>
      <p:sp>
        <p:nvSpPr>
          <p:cNvPr id="10" name="TextBox 9"/>
          <p:cNvSpPr txBox="1"/>
          <p:nvPr/>
        </p:nvSpPr>
        <p:spPr>
          <a:xfrm>
            <a:off x="610149" y="4325423"/>
            <a:ext cx="6728200"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For inviscid zonally symmetric flow:</a:t>
            </a:r>
          </a:p>
        </p:txBody>
      </p:sp>
      <p:sp>
        <p:nvSpPr>
          <p:cNvPr id="11" name="TextBox 10"/>
          <p:cNvSpPr txBox="1"/>
          <p:nvPr/>
        </p:nvSpPr>
        <p:spPr>
          <a:xfrm>
            <a:off x="610148" y="5181776"/>
            <a:ext cx="2896981"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Simplified PV equation:</a:t>
            </a:r>
          </a:p>
        </p:txBody>
      </p:sp>
      <p:pic>
        <p:nvPicPr>
          <p:cNvPr id="12" name="Picture 11"/>
          <p:cNvPicPr>
            <a:picLocks noChangeAspect="1"/>
          </p:cNvPicPr>
          <p:nvPr/>
        </p:nvPicPr>
        <p:blipFill>
          <a:blip r:embed="rId2"/>
          <a:stretch>
            <a:fillRect/>
          </a:stretch>
        </p:blipFill>
        <p:spPr>
          <a:xfrm>
            <a:off x="3611541" y="5181330"/>
            <a:ext cx="3975100" cy="1270000"/>
          </a:xfrm>
          <a:prstGeom prst="rect">
            <a:avLst/>
          </a:prstGeom>
          <a:ln w="31750">
            <a:solidFill>
              <a:srgbClr val="C00000"/>
            </a:solidFill>
          </a:ln>
          <a:effectLst/>
        </p:spPr>
      </p:pic>
      <p:pic>
        <p:nvPicPr>
          <p:cNvPr id="20" name="Picture 19"/>
          <p:cNvPicPr>
            <a:picLocks noChangeAspect="1"/>
          </p:cNvPicPr>
          <p:nvPr/>
        </p:nvPicPr>
        <p:blipFill>
          <a:blip r:embed="rId3"/>
          <a:stretch>
            <a:fillRect/>
          </a:stretch>
        </p:blipFill>
        <p:spPr>
          <a:xfrm>
            <a:off x="10312451" y="1525130"/>
            <a:ext cx="1028700" cy="304800"/>
          </a:xfrm>
          <a:prstGeom prst="rect">
            <a:avLst/>
          </a:prstGeom>
        </p:spPr>
      </p:pic>
      <p:pic>
        <p:nvPicPr>
          <p:cNvPr id="7" name="Picture 6"/>
          <p:cNvPicPr>
            <a:picLocks noChangeAspect="1"/>
          </p:cNvPicPr>
          <p:nvPr/>
        </p:nvPicPr>
        <p:blipFill>
          <a:blip r:embed="rId4"/>
          <a:stretch>
            <a:fillRect/>
          </a:stretch>
        </p:blipFill>
        <p:spPr>
          <a:xfrm>
            <a:off x="4105947" y="1338864"/>
            <a:ext cx="4745567" cy="686106"/>
          </a:xfrm>
          <a:prstGeom prst="rect">
            <a:avLst/>
          </a:prstGeom>
          <a:ln w="31750">
            <a:solidFill>
              <a:schemeClr val="bg1"/>
            </a:solidFill>
          </a:ln>
        </p:spPr>
      </p:pic>
      <p:pic>
        <p:nvPicPr>
          <p:cNvPr id="13" name="Picture 12"/>
          <p:cNvPicPr>
            <a:picLocks noChangeAspect="1"/>
          </p:cNvPicPr>
          <p:nvPr/>
        </p:nvPicPr>
        <p:blipFill>
          <a:blip r:embed="rId5"/>
          <a:stretch>
            <a:fillRect/>
          </a:stretch>
        </p:blipFill>
        <p:spPr>
          <a:xfrm>
            <a:off x="3322079" y="2356422"/>
            <a:ext cx="7950200" cy="1168400"/>
          </a:xfrm>
          <a:prstGeom prst="rect">
            <a:avLst/>
          </a:prstGeom>
          <a:ln w="31750">
            <a:solidFill>
              <a:schemeClr val="bg1"/>
            </a:solidFill>
          </a:ln>
        </p:spPr>
      </p:pic>
      <p:sp>
        <p:nvSpPr>
          <p:cNvPr id="5" name="TextBox 4"/>
          <p:cNvSpPr txBox="1"/>
          <p:nvPr/>
        </p:nvSpPr>
        <p:spPr>
          <a:xfrm>
            <a:off x="7778187" y="5331805"/>
            <a:ext cx="4017573" cy="954107"/>
          </a:xfrm>
          <a:prstGeom prst="rect">
            <a:avLst/>
          </a:prstGeom>
          <a:noFill/>
        </p:spPr>
        <p:txBody>
          <a:bodyPr wrap="square" rtlCol="0">
            <a:spAutoFit/>
          </a:bodyPr>
          <a:lstStyle/>
          <a:p>
            <a:r>
              <a:rPr lang="en-US" sz="2800" dirty="0" smtClean="0">
                <a:solidFill>
                  <a:schemeClr val="accent4">
                    <a:lumMod val="40000"/>
                    <a:lumOff val="60000"/>
                  </a:schemeClr>
                </a:solidFill>
              </a:rPr>
              <a:t>Exactly the same equation as in the TC case!</a:t>
            </a:r>
            <a:endParaRPr lang="en-US" sz="2800" dirty="0">
              <a:solidFill>
                <a:schemeClr val="accent4">
                  <a:lumMod val="40000"/>
                  <a:lumOff val="60000"/>
                </a:schemeClr>
              </a:solidFill>
            </a:endParaRPr>
          </a:p>
        </p:txBody>
      </p:sp>
      <p:pic>
        <p:nvPicPr>
          <p:cNvPr id="14" name="Picture 13"/>
          <p:cNvPicPr>
            <a:picLocks noChangeAspect="1"/>
          </p:cNvPicPr>
          <p:nvPr/>
        </p:nvPicPr>
        <p:blipFill>
          <a:blip r:embed="rId6"/>
          <a:stretch>
            <a:fillRect/>
          </a:stretch>
        </p:blipFill>
        <p:spPr>
          <a:xfrm>
            <a:off x="7358404" y="4357250"/>
            <a:ext cx="1346200" cy="609600"/>
          </a:xfrm>
          <a:prstGeom prst="rect">
            <a:avLst/>
          </a:prstGeom>
          <a:ln w="31750">
            <a:solidFill>
              <a:schemeClr val="bg1"/>
            </a:solidFill>
          </a:ln>
        </p:spPr>
      </p:pic>
      <p:pic>
        <p:nvPicPr>
          <p:cNvPr id="16" name="Picture 15"/>
          <p:cNvPicPr>
            <a:picLocks noChangeAspect="1"/>
          </p:cNvPicPr>
          <p:nvPr/>
        </p:nvPicPr>
        <p:blipFill>
          <a:blip r:embed="rId7"/>
          <a:stretch>
            <a:fillRect/>
          </a:stretch>
        </p:blipFill>
        <p:spPr>
          <a:xfrm>
            <a:off x="4490414" y="3659424"/>
            <a:ext cx="317500" cy="393700"/>
          </a:xfrm>
          <a:prstGeom prst="rect">
            <a:avLst/>
          </a:prstGeom>
        </p:spPr>
      </p:pic>
      <p:pic>
        <p:nvPicPr>
          <p:cNvPr id="17" name="Picture 16"/>
          <p:cNvPicPr>
            <a:picLocks noChangeAspect="1"/>
          </p:cNvPicPr>
          <p:nvPr/>
        </p:nvPicPr>
        <p:blipFill>
          <a:blip r:embed="rId8"/>
          <a:stretch>
            <a:fillRect/>
          </a:stretch>
        </p:blipFill>
        <p:spPr>
          <a:xfrm>
            <a:off x="9975287" y="3762082"/>
            <a:ext cx="317500" cy="279400"/>
          </a:xfrm>
          <a:prstGeom prst="rect">
            <a:avLst/>
          </a:prstGeom>
        </p:spPr>
      </p:pic>
    </p:spTree>
    <p:extLst>
      <p:ext uri="{BB962C8B-B14F-4D97-AF65-F5344CB8AC3E}">
        <p14:creationId xmlns:p14="http://schemas.microsoft.com/office/powerpoint/2010/main" val="13987675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0355"/>
            <a:ext cx="10515600" cy="1325563"/>
          </a:xfrm>
        </p:spPr>
        <p:txBody>
          <a:bodyPr/>
          <a:lstStyle/>
          <a:p>
            <a:r>
              <a:rPr lang="en-US" b="1" dirty="0" smtClean="0">
                <a:solidFill>
                  <a:schemeClr val="accent4"/>
                </a:solidFill>
              </a:rPr>
              <a:t>PV Dynamics in Characteristic Form:</a:t>
            </a:r>
            <a:endParaRPr lang="en-US" b="1" dirty="0">
              <a:solidFill>
                <a:schemeClr val="accent4"/>
              </a:solidFill>
            </a:endParaRPr>
          </a:p>
        </p:txBody>
      </p:sp>
      <p:sp>
        <p:nvSpPr>
          <p:cNvPr id="3" name="TextBox 2"/>
          <p:cNvSpPr txBox="1"/>
          <p:nvPr/>
        </p:nvSpPr>
        <p:spPr>
          <a:xfrm>
            <a:off x="610148" y="1174885"/>
            <a:ext cx="5769387"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Simplified PV equation can be written in characteristic form:</a:t>
            </a:r>
          </a:p>
        </p:txBody>
      </p:sp>
      <p:pic>
        <p:nvPicPr>
          <p:cNvPr id="4" name="Picture 3"/>
          <p:cNvPicPr>
            <a:picLocks noChangeAspect="1"/>
          </p:cNvPicPr>
          <p:nvPr/>
        </p:nvPicPr>
        <p:blipFill>
          <a:blip r:embed="rId2"/>
          <a:stretch>
            <a:fillRect/>
          </a:stretch>
        </p:blipFill>
        <p:spPr>
          <a:xfrm>
            <a:off x="6441043" y="1122944"/>
            <a:ext cx="5270500" cy="1181100"/>
          </a:xfrm>
          <a:prstGeom prst="rect">
            <a:avLst/>
          </a:prstGeom>
          <a:ln w="31750">
            <a:solidFill>
              <a:srgbClr val="C00000"/>
            </a:solidFill>
          </a:ln>
          <a:effectLst/>
        </p:spPr>
      </p:pic>
      <p:sp>
        <p:nvSpPr>
          <p:cNvPr id="5" name="TextBox 4"/>
          <p:cNvSpPr txBox="1"/>
          <p:nvPr/>
        </p:nvSpPr>
        <p:spPr>
          <a:xfrm>
            <a:off x="610148" y="2380027"/>
            <a:ext cx="4155525"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Derivative along a characteristic:</a:t>
            </a:r>
          </a:p>
        </p:txBody>
      </p:sp>
      <p:pic>
        <p:nvPicPr>
          <p:cNvPr id="6" name="Picture 5"/>
          <p:cNvPicPr>
            <a:picLocks noChangeAspect="1"/>
          </p:cNvPicPr>
          <p:nvPr/>
        </p:nvPicPr>
        <p:blipFill>
          <a:blip r:embed="rId3"/>
          <a:stretch>
            <a:fillRect/>
          </a:stretch>
        </p:blipFill>
        <p:spPr>
          <a:xfrm>
            <a:off x="4556640" y="2584302"/>
            <a:ext cx="5588000" cy="711200"/>
          </a:xfrm>
          <a:prstGeom prst="rect">
            <a:avLst/>
          </a:prstGeom>
          <a:ln w="31750">
            <a:solidFill>
              <a:schemeClr val="bg1"/>
            </a:solidFill>
          </a:ln>
          <a:effectLst/>
        </p:spPr>
      </p:pic>
      <p:sp>
        <p:nvSpPr>
          <p:cNvPr id="7" name="TextBox 6"/>
          <p:cNvSpPr txBox="1"/>
          <p:nvPr/>
        </p:nvSpPr>
        <p:spPr>
          <a:xfrm>
            <a:off x="610149" y="3585169"/>
            <a:ext cx="4961312"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Significant </a:t>
            </a:r>
            <a:r>
              <a:rPr lang="en-US" sz="3200" dirty="0"/>
              <a:t>s</a:t>
            </a:r>
            <a:r>
              <a:rPr lang="en-US" sz="3200" dirty="0" smtClean="0"/>
              <a:t>implification:</a:t>
            </a:r>
          </a:p>
        </p:txBody>
      </p:sp>
      <p:sp>
        <p:nvSpPr>
          <p:cNvPr id="10" name="TextBox 9"/>
          <p:cNvSpPr txBox="1"/>
          <p:nvPr/>
        </p:nvSpPr>
        <p:spPr>
          <a:xfrm>
            <a:off x="5571461" y="3643044"/>
            <a:ext cx="6368902" cy="954107"/>
          </a:xfrm>
          <a:prstGeom prst="rect">
            <a:avLst/>
          </a:prstGeom>
          <a:noFill/>
        </p:spPr>
        <p:txBody>
          <a:bodyPr wrap="square" rtlCol="0">
            <a:spAutoFit/>
          </a:bodyPr>
          <a:lstStyle/>
          <a:p>
            <a:r>
              <a:rPr lang="en-US" sz="2800" dirty="0" smtClean="0">
                <a:solidFill>
                  <a:schemeClr val="accent4">
                    <a:lumMod val="40000"/>
                    <a:lumOff val="60000"/>
                  </a:schemeClr>
                </a:solidFill>
              </a:rPr>
              <a:t>1 PDE reduced to 2 ODE’s that can be solved in succession</a:t>
            </a:r>
            <a:endParaRPr lang="en-US" sz="2800" dirty="0">
              <a:solidFill>
                <a:schemeClr val="accent4">
                  <a:lumMod val="40000"/>
                  <a:lumOff val="60000"/>
                </a:schemeClr>
              </a:solidFill>
            </a:endParaRPr>
          </a:p>
        </p:txBody>
      </p:sp>
      <p:sp>
        <p:nvSpPr>
          <p:cNvPr id="14" name="TextBox 13"/>
          <p:cNvSpPr txBox="1"/>
          <p:nvPr/>
        </p:nvSpPr>
        <p:spPr>
          <a:xfrm>
            <a:off x="624808" y="4665246"/>
            <a:ext cx="11086735" cy="160043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For a given </a:t>
            </a:r>
            <a:r>
              <a:rPr lang="en-US" sz="3200" dirty="0" err="1" smtClean="0"/>
              <a:t>diabatic</a:t>
            </a:r>
            <a:r>
              <a:rPr lang="en-US" sz="3200" dirty="0" smtClean="0"/>
              <a:t> heating     :</a:t>
            </a:r>
          </a:p>
          <a:p>
            <a:pPr marL="1371600" lvl="2"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1</a:t>
            </a:r>
            <a:r>
              <a:rPr lang="en-US" sz="2800" baseline="30000" dirty="0" smtClean="0">
                <a:solidFill>
                  <a:schemeClr val="accent4">
                    <a:lumMod val="40000"/>
                    <a:lumOff val="60000"/>
                  </a:schemeClr>
                </a:solidFill>
              </a:rPr>
              <a:t>st</a:t>
            </a:r>
            <a:r>
              <a:rPr lang="en-US" sz="2800" dirty="0" smtClean="0">
                <a:solidFill>
                  <a:schemeClr val="accent4">
                    <a:lumMod val="40000"/>
                    <a:lumOff val="60000"/>
                  </a:schemeClr>
                </a:solidFill>
              </a:rPr>
              <a:t> ODE:	 gives the variation of PV along a characteristic</a:t>
            </a:r>
          </a:p>
          <a:p>
            <a:pPr marL="1371600" lvl="2"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2</a:t>
            </a:r>
            <a:r>
              <a:rPr lang="en-US" sz="2800" baseline="30000" dirty="0" smtClean="0">
                <a:solidFill>
                  <a:schemeClr val="accent4">
                    <a:lumMod val="40000"/>
                    <a:lumOff val="60000"/>
                  </a:schemeClr>
                </a:solidFill>
              </a:rPr>
              <a:t>nd</a:t>
            </a:r>
            <a:r>
              <a:rPr lang="en-US" sz="2800" dirty="0" smtClean="0">
                <a:solidFill>
                  <a:schemeClr val="accent4">
                    <a:lumMod val="40000"/>
                    <a:lumOff val="60000"/>
                  </a:schemeClr>
                </a:solidFill>
              </a:rPr>
              <a:t> ODE:	 gives the shape of the characteristic</a:t>
            </a:r>
          </a:p>
        </p:txBody>
      </p:sp>
      <p:pic>
        <p:nvPicPr>
          <p:cNvPr id="8" name="Picture 7"/>
          <p:cNvPicPr>
            <a:picLocks noChangeAspect="1"/>
          </p:cNvPicPr>
          <p:nvPr/>
        </p:nvPicPr>
        <p:blipFill>
          <a:blip r:embed="rId4"/>
          <a:stretch>
            <a:fillRect/>
          </a:stretch>
        </p:blipFill>
        <p:spPr>
          <a:xfrm>
            <a:off x="5871103" y="4698132"/>
            <a:ext cx="266700" cy="419100"/>
          </a:xfrm>
          <a:prstGeom prst="rect">
            <a:avLst/>
          </a:prstGeom>
        </p:spPr>
      </p:pic>
    </p:spTree>
    <p:extLst>
      <p:ext uri="{BB962C8B-B14F-4D97-AF65-F5344CB8AC3E}">
        <p14:creationId xmlns:p14="http://schemas.microsoft.com/office/powerpoint/2010/main" val="9095697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9490"/>
            <a:ext cx="10515600" cy="1325563"/>
          </a:xfrm>
        </p:spPr>
        <p:txBody>
          <a:bodyPr/>
          <a:lstStyle/>
          <a:p>
            <a:r>
              <a:rPr lang="en-US" b="1" dirty="0" smtClean="0">
                <a:solidFill>
                  <a:schemeClr val="accent4"/>
                </a:solidFill>
              </a:rPr>
              <a:t>Useful Example:</a:t>
            </a:r>
            <a:endParaRPr lang="en-US" b="1" dirty="0">
              <a:solidFill>
                <a:schemeClr val="accent4"/>
              </a:solidFill>
            </a:endParaRPr>
          </a:p>
        </p:txBody>
      </p:sp>
      <p:sp>
        <p:nvSpPr>
          <p:cNvPr id="3" name="TextBox 2"/>
          <p:cNvSpPr txBox="1"/>
          <p:nvPr/>
        </p:nvSpPr>
        <p:spPr>
          <a:xfrm>
            <a:off x="610148" y="1174885"/>
            <a:ext cx="11255787"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Assume the </a:t>
            </a:r>
            <a:r>
              <a:rPr lang="en-US" sz="3200" dirty="0" err="1" smtClean="0"/>
              <a:t>diabatic</a:t>
            </a:r>
            <a:r>
              <a:rPr lang="en-US" sz="3200" dirty="0" smtClean="0"/>
              <a:t> heating       is independent of       and has the separable form:</a:t>
            </a:r>
          </a:p>
        </p:txBody>
      </p:sp>
      <p:sp>
        <p:nvSpPr>
          <p:cNvPr id="7" name="TextBox 6"/>
          <p:cNvSpPr txBox="1"/>
          <p:nvPr/>
        </p:nvSpPr>
        <p:spPr>
          <a:xfrm>
            <a:off x="8448837" y="2318519"/>
            <a:ext cx="3041650" cy="954107"/>
          </a:xfrm>
          <a:prstGeom prst="rect">
            <a:avLst/>
          </a:prstGeom>
          <a:noFill/>
        </p:spPr>
        <p:txBody>
          <a:bodyPr wrap="square" rtlCol="0">
            <a:spAutoFit/>
          </a:bodyPr>
          <a:lstStyle/>
          <a:p>
            <a:r>
              <a:rPr lang="en-US" sz="2800" dirty="0" smtClean="0"/>
              <a:t>where               is a specified function</a:t>
            </a:r>
          </a:p>
        </p:txBody>
      </p:sp>
      <p:sp>
        <p:nvSpPr>
          <p:cNvPr id="11" name="TextBox 10"/>
          <p:cNvSpPr txBox="1"/>
          <p:nvPr/>
        </p:nvSpPr>
        <p:spPr>
          <a:xfrm>
            <a:off x="610148" y="3780017"/>
            <a:ext cx="4921972"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Set boundary </a:t>
            </a:r>
            <a:r>
              <a:rPr lang="en-US" sz="3200" dirty="0" err="1" smtClean="0"/>
              <a:t>isentropes</a:t>
            </a:r>
            <a:r>
              <a:rPr lang="en-US" sz="3200" dirty="0" smtClean="0"/>
              <a:t>:</a:t>
            </a:r>
          </a:p>
        </p:txBody>
      </p:sp>
      <p:sp>
        <p:nvSpPr>
          <p:cNvPr id="14" name="TextBox 13"/>
          <p:cNvSpPr txBox="1"/>
          <p:nvPr/>
        </p:nvSpPr>
        <p:spPr>
          <a:xfrm>
            <a:off x="610147" y="4588538"/>
            <a:ext cx="11482793"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a:t>M</a:t>
            </a:r>
            <a:r>
              <a:rPr lang="en-US" sz="3200" dirty="0" smtClean="0"/>
              <a:t>ax value of </a:t>
            </a:r>
            <a:r>
              <a:rPr lang="en-US" sz="3200" dirty="0" err="1" smtClean="0"/>
              <a:t>diabatic</a:t>
            </a:r>
            <a:r>
              <a:rPr lang="en-US" sz="3200" dirty="0" smtClean="0"/>
              <a:t> heating occurs on the                       surface</a:t>
            </a:r>
          </a:p>
        </p:txBody>
      </p:sp>
      <p:pic>
        <p:nvPicPr>
          <p:cNvPr id="15" name="Picture 14"/>
          <p:cNvPicPr>
            <a:picLocks noChangeAspect="1"/>
          </p:cNvPicPr>
          <p:nvPr/>
        </p:nvPicPr>
        <p:blipFill>
          <a:blip r:embed="rId2"/>
          <a:stretch>
            <a:fillRect/>
          </a:stretch>
        </p:blipFill>
        <p:spPr>
          <a:xfrm>
            <a:off x="5632251" y="3839951"/>
            <a:ext cx="5981700" cy="571500"/>
          </a:xfrm>
          <a:prstGeom prst="rect">
            <a:avLst/>
          </a:prstGeom>
          <a:ln w="31750">
            <a:solidFill>
              <a:schemeClr val="bg1"/>
            </a:solidFill>
          </a:ln>
          <a:effectLst/>
        </p:spPr>
      </p:pic>
      <p:sp>
        <p:nvSpPr>
          <p:cNvPr id="18" name="TextBox 17"/>
          <p:cNvSpPr txBox="1"/>
          <p:nvPr/>
        </p:nvSpPr>
        <p:spPr>
          <a:xfrm>
            <a:off x="610147" y="5392183"/>
            <a:ext cx="11255788"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Produces PV anomalies that are entirely internal since              vanishes at</a:t>
            </a:r>
          </a:p>
        </p:txBody>
      </p:sp>
      <p:pic>
        <p:nvPicPr>
          <p:cNvPr id="6" name="Picture 5"/>
          <p:cNvPicPr>
            <a:picLocks noChangeAspect="1"/>
          </p:cNvPicPr>
          <p:nvPr/>
        </p:nvPicPr>
        <p:blipFill>
          <a:blip r:embed="rId3"/>
          <a:stretch>
            <a:fillRect/>
          </a:stretch>
        </p:blipFill>
        <p:spPr>
          <a:xfrm>
            <a:off x="6061693" y="1224080"/>
            <a:ext cx="266700" cy="419100"/>
          </a:xfrm>
          <a:prstGeom prst="rect">
            <a:avLst/>
          </a:prstGeom>
        </p:spPr>
      </p:pic>
      <p:pic>
        <p:nvPicPr>
          <p:cNvPr id="8" name="Picture 7"/>
          <p:cNvPicPr>
            <a:picLocks noChangeAspect="1"/>
          </p:cNvPicPr>
          <p:nvPr/>
        </p:nvPicPr>
        <p:blipFill>
          <a:blip r:embed="rId4"/>
          <a:stretch>
            <a:fillRect/>
          </a:stretch>
        </p:blipFill>
        <p:spPr>
          <a:xfrm>
            <a:off x="9572360" y="1387060"/>
            <a:ext cx="266700" cy="228600"/>
          </a:xfrm>
          <a:prstGeom prst="rect">
            <a:avLst/>
          </a:prstGeom>
        </p:spPr>
      </p:pic>
      <p:pic>
        <p:nvPicPr>
          <p:cNvPr id="10" name="Picture 9"/>
          <p:cNvPicPr>
            <a:picLocks noChangeAspect="1"/>
          </p:cNvPicPr>
          <p:nvPr/>
        </p:nvPicPr>
        <p:blipFill>
          <a:blip r:embed="rId5"/>
          <a:stretch>
            <a:fillRect/>
          </a:stretch>
        </p:blipFill>
        <p:spPr>
          <a:xfrm>
            <a:off x="8514952" y="4698898"/>
            <a:ext cx="1828800" cy="342900"/>
          </a:xfrm>
          <a:prstGeom prst="rect">
            <a:avLst/>
          </a:prstGeom>
        </p:spPr>
      </p:pic>
      <p:pic>
        <p:nvPicPr>
          <p:cNvPr id="4" name="Picture 3"/>
          <p:cNvPicPr>
            <a:picLocks noChangeAspect="1"/>
          </p:cNvPicPr>
          <p:nvPr/>
        </p:nvPicPr>
        <p:blipFill>
          <a:blip r:embed="rId6"/>
          <a:stretch>
            <a:fillRect/>
          </a:stretch>
        </p:blipFill>
        <p:spPr>
          <a:xfrm>
            <a:off x="1675230" y="2272428"/>
            <a:ext cx="6527800" cy="1193800"/>
          </a:xfrm>
          <a:prstGeom prst="rect">
            <a:avLst/>
          </a:prstGeom>
          <a:ln w="31750">
            <a:solidFill>
              <a:srgbClr val="C00000"/>
            </a:solidFill>
          </a:ln>
        </p:spPr>
      </p:pic>
      <p:pic>
        <p:nvPicPr>
          <p:cNvPr id="5" name="Picture 4"/>
          <p:cNvPicPr>
            <a:picLocks noChangeAspect="1"/>
          </p:cNvPicPr>
          <p:nvPr/>
        </p:nvPicPr>
        <p:blipFill>
          <a:blip r:embed="rId7"/>
          <a:stretch>
            <a:fillRect/>
          </a:stretch>
        </p:blipFill>
        <p:spPr>
          <a:xfrm>
            <a:off x="9598416" y="2364690"/>
            <a:ext cx="927100" cy="457200"/>
          </a:xfrm>
          <a:prstGeom prst="rect">
            <a:avLst/>
          </a:prstGeom>
        </p:spPr>
      </p:pic>
      <p:pic>
        <p:nvPicPr>
          <p:cNvPr id="13" name="Picture 12"/>
          <p:cNvPicPr>
            <a:picLocks noChangeAspect="1"/>
          </p:cNvPicPr>
          <p:nvPr/>
        </p:nvPicPr>
        <p:blipFill>
          <a:blip r:embed="rId8"/>
          <a:stretch>
            <a:fillRect/>
          </a:stretch>
        </p:blipFill>
        <p:spPr>
          <a:xfrm>
            <a:off x="10186220" y="5503999"/>
            <a:ext cx="1219200" cy="495300"/>
          </a:xfrm>
          <a:prstGeom prst="rect">
            <a:avLst/>
          </a:prstGeom>
        </p:spPr>
      </p:pic>
      <p:pic>
        <p:nvPicPr>
          <p:cNvPr id="16" name="Picture 15"/>
          <p:cNvPicPr>
            <a:picLocks noChangeAspect="1"/>
          </p:cNvPicPr>
          <p:nvPr/>
        </p:nvPicPr>
        <p:blipFill>
          <a:blip r:embed="rId9"/>
          <a:stretch>
            <a:fillRect/>
          </a:stretch>
        </p:blipFill>
        <p:spPr>
          <a:xfrm>
            <a:off x="3217607" y="6022462"/>
            <a:ext cx="1981200" cy="381000"/>
          </a:xfrm>
          <a:prstGeom prst="rect">
            <a:avLst/>
          </a:prstGeom>
        </p:spPr>
      </p:pic>
    </p:spTree>
    <p:extLst>
      <p:ext uri="{BB962C8B-B14F-4D97-AF65-F5344CB8AC3E}">
        <p14:creationId xmlns:p14="http://schemas.microsoft.com/office/powerpoint/2010/main" val="13498191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9490"/>
            <a:ext cx="10515600" cy="1325563"/>
          </a:xfrm>
        </p:spPr>
        <p:txBody>
          <a:bodyPr/>
          <a:lstStyle/>
          <a:p>
            <a:r>
              <a:rPr lang="en-US" b="1" dirty="0" smtClean="0">
                <a:solidFill>
                  <a:schemeClr val="accent4"/>
                </a:solidFill>
              </a:rPr>
              <a:t>Useful Example:  Characteristics</a:t>
            </a:r>
            <a:endParaRPr lang="en-US" b="1" dirty="0">
              <a:solidFill>
                <a:schemeClr val="accent4"/>
              </a:solidFill>
            </a:endParaRPr>
          </a:p>
        </p:txBody>
      </p:sp>
      <p:sp>
        <p:nvSpPr>
          <p:cNvPr id="3" name="TextBox 2"/>
          <p:cNvSpPr txBox="1"/>
          <p:nvPr/>
        </p:nvSpPr>
        <p:spPr>
          <a:xfrm>
            <a:off x="610150" y="1174885"/>
            <a:ext cx="5685142"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Equation for characteristics:</a:t>
            </a:r>
          </a:p>
        </p:txBody>
      </p:sp>
      <p:pic>
        <p:nvPicPr>
          <p:cNvPr id="4" name="Picture 3"/>
          <p:cNvPicPr>
            <a:picLocks noChangeAspect="1"/>
          </p:cNvPicPr>
          <p:nvPr/>
        </p:nvPicPr>
        <p:blipFill>
          <a:blip r:embed="rId2"/>
          <a:stretch>
            <a:fillRect/>
          </a:stretch>
        </p:blipFill>
        <p:spPr>
          <a:xfrm>
            <a:off x="1178560" y="2036788"/>
            <a:ext cx="1651000" cy="1079500"/>
          </a:xfrm>
          <a:prstGeom prst="rect">
            <a:avLst/>
          </a:prstGeom>
          <a:ln w="31750">
            <a:solidFill>
              <a:schemeClr val="bg1"/>
            </a:solidFill>
          </a:ln>
          <a:effectLst/>
        </p:spPr>
      </p:pic>
      <p:sp>
        <p:nvSpPr>
          <p:cNvPr id="11" name="TextBox 10"/>
          <p:cNvSpPr txBox="1"/>
          <p:nvPr/>
        </p:nvSpPr>
        <p:spPr>
          <a:xfrm>
            <a:off x="8505459" y="1642685"/>
            <a:ext cx="1126719" cy="523220"/>
          </a:xfrm>
          <a:prstGeom prst="rect">
            <a:avLst/>
          </a:prstGeom>
          <a:noFill/>
        </p:spPr>
        <p:txBody>
          <a:bodyPr wrap="square" rtlCol="0">
            <a:spAutoFit/>
          </a:bodyPr>
          <a:lstStyle/>
          <a:p>
            <a:r>
              <a:rPr lang="en-US" sz="2800" smtClean="0"/>
              <a:t>where</a:t>
            </a:r>
            <a:endParaRPr lang="en-US" sz="2800" dirty="0"/>
          </a:p>
        </p:txBody>
      </p:sp>
      <p:sp>
        <p:nvSpPr>
          <p:cNvPr id="12" name="TextBox 11"/>
          <p:cNvSpPr txBox="1"/>
          <p:nvPr/>
        </p:nvSpPr>
        <p:spPr>
          <a:xfrm>
            <a:off x="610150" y="3740870"/>
            <a:ext cx="11482793" cy="2339102"/>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             is a dimensionless convective clock:</a:t>
            </a:r>
          </a:p>
          <a:p>
            <a:pPr marL="1371600" lvl="2" indent="-457200">
              <a:spcBef>
                <a:spcPts val="1200"/>
              </a:spcBef>
              <a:buClr>
                <a:srgbClr val="00B0F0"/>
              </a:buClr>
              <a:buSzPct val="85000"/>
              <a:buFont typeface="AppleSymbols" charset="0"/>
              <a:buChar char="⦿"/>
            </a:pPr>
            <a:r>
              <a:rPr lang="en-US" sz="2800" dirty="0" smtClean="0">
                <a:solidFill>
                  <a:schemeClr val="accent4">
                    <a:lumMod val="40000"/>
                    <a:lumOff val="60000"/>
                  </a:schemeClr>
                </a:solidFill>
              </a:rPr>
              <a:t>Runs at different rates on different      -surfaces</a:t>
            </a:r>
          </a:p>
          <a:p>
            <a:pPr marL="1371600" lvl="2" indent="-457200">
              <a:spcBef>
                <a:spcPts val="1200"/>
              </a:spcBef>
              <a:buClr>
                <a:srgbClr val="00B0F0"/>
              </a:buClr>
              <a:buSzPct val="85000"/>
              <a:buFont typeface="AppleSymbols" charset="0"/>
              <a:buChar char="⦿"/>
            </a:pPr>
            <a:r>
              <a:rPr lang="en-US" sz="2800" dirty="0">
                <a:solidFill>
                  <a:schemeClr val="accent4">
                    <a:lumMod val="40000"/>
                    <a:lumOff val="60000"/>
                  </a:schemeClr>
                </a:solidFill>
              </a:rPr>
              <a:t> </a:t>
            </a:r>
            <a:r>
              <a:rPr lang="en-US" sz="2800" dirty="0" smtClean="0">
                <a:solidFill>
                  <a:schemeClr val="accent4">
                    <a:lumMod val="40000"/>
                    <a:lumOff val="60000"/>
                  </a:schemeClr>
                </a:solidFill>
              </a:rPr>
              <a:t>   -clock advances quickly near the center of the ITCZ</a:t>
            </a:r>
          </a:p>
          <a:p>
            <a:pPr marL="1371600" lvl="2" indent="-457200">
              <a:spcBef>
                <a:spcPts val="1200"/>
              </a:spcBef>
              <a:buClr>
                <a:srgbClr val="00B0F0"/>
              </a:buClr>
              <a:buSzPct val="85000"/>
              <a:buFont typeface="AppleSymbols" charset="0"/>
              <a:buChar char="⦿"/>
            </a:pPr>
            <a:r>
              <a:rPr lang="en-US" sz="2800" dirty="0">
                <a:solidFill>
                  <a:schemeClr val="accent4">
                    <a:lumMod val="40000"/>
                    <a:lumOff val="60000"/>
                  </a:schemeClr>
                </a:solidFill>
              </a:rPr>
              <a:t> </a:t>
            </a:r>
            <a:r>
              <a:rPr lang="en-US" sz="2800" dirty="0" smtClean="0">
                <a:solidFill>
                  <a:schemeClr val="accent4">
                    <a:lumMod val="40000"/>
                    <a:lumOff val="60000"/>
                  </a:schemeClr>
                </a:solidFill>
              </a:rPr>
              <a:t>   -clock advances slowly near the edge of the ITCZ</a:t>
            </a:r>
          </a:p>
        </p:txBody>
      </p:sp>
      <p:sp>
        <p:nvSpPr>
          <p:cNvPr id="21" name="Right Arrow 20"/>
          <p:cNvSpPr/>
          <p:nvPr/>
        </p:nvSpPr>
        <p:spPr>
          <a:xfrm>
            <a:off x="3002562" y="2415420"/>
            <a:ext cx="872918" cy="375138"/>
          </a:xfrm>
          <a:prstGeom prst="rightArrow">
            <a:avLst>
              <a:gd name="adj1" fmla="val 47241"/>
              <a:gd name="adj2" fmla="val 69094"/>
            </a:avLst>
          </a:prstGeom>
          <a:solidFill>
            <a:schemeClr val="tx1">
              <a:lumMod val="85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2077390" y="5155310"/>
            <a:ext cx="330200" cy="228600"/>
          </a:xfrm>
          <a:prstGeom prst="rect">
            <a:avLst/>
          </a:prstGeom>
        </p:spPr>
      </p:pic>
      <p:pic>
        <p:nvPicPr>
          <p:cNvPr id="23" name="Picture 22"/>
          <p:cNvPicPr>
            <a:picLocks noChangeAspect="1"/>
          </p:cNvPicPr>
          <p:nvPr/>
        </p:nvPicPr>
        <p:blipFill>
          <a:blip r:embed="rId3"/>
          <a:stretch>
            <a:fillRect/>
          </a:stretch>
        </p:blipFill>
        <p:spPr>
          <a:xfrm>
            <a:off x="2077390" y="5744766"/>
            <a:ext cx="330200" cy="228600"/>
          </a:xfrm>
          <a:prstGeom prst="rect">
            <a:avLst/>
          </a:prstGeom>
        </p:spPr>
      </p:pic>
      <p:pic>
        <p:nvPicPr>
          <p:cNvPr id="8" name="Picture 7"/>
          <p:cNvPicPr>
            <a:picLocks noChangeAspect="1"/>
          </p:cNvPicPr>
          <p:nvPr/>
        </p:nvPicPr>
        <p:blipFill>
          <a:blip r:embed="rId4"/>
          <a:stretch>
            <a:fillRect/>
          </a:stretch>
        </p:blipFill>
        <p:spPr>
          <a:xfrm>
            <a:off x="4024817" y="1759660"/>
            <a:ext cx="4254500" cy="1714500"/>
          </a:xfrm>
          <a:prstGeom prst="rect">
            <a:avLst/>
          </a:prstGeom>
          <a:ln w="31750">
            <a:solidFill>
              <a:schemeClr val="bg1"/>
            </a:solidFill>
          </a:ln>
        </p:spPr>
      </p:pic>
      <p:pic>
        <p:nvPicPr>
          <p:cNvPr id="9" name="Picture 8"/>
          <p:cNvPicPr>
            <a:picLocks noChangeAspect="1"/>
          </p:cNvPicPr>
          <p:nvPr/>
        </p:nvPicPr>
        <p:blipFill>
          <a:blip r:embed="rId5"/>
          <a:stretch>
            <a:fillRect/>
          </a:stretch>
        </p:blipFill>
        <p:spPr>
          <a:xfrm>
            <a:off x="8587693" y="2240012"/>
            <a:ext cx="2844800" cy="1231900"/>
          </a:xfrm>
          <a:prstGeom prst="rect">
            <a:avLst/>
          </a:prstGeom>
          <a:ln w="31750">
            <a:solidFill>
              <a:schemeClr val="bg1"/>
            </a:solidFill>
          </a:ln>
        </p:spPr>
      </p:pic>
      <p:pic>
        <p:nvPicPr>
          <p:cNvPr id="10" name="Picture 9"/>
          <p:cNvPicPr>
            <a:picLocks noChangeAspect="1"/>
          </p:cNvPicPr>
          <p:nvPr/>
        </p:nvPicPr>
        <p:blipFill>
          <a:blip r:embed="rId6"/>
          <a:stretch>
            <a:fillRect/>
          </a:stretch>
        </p:blipFill>
        <p:spPr>
          <a:xfrm>
            <a:off x="1216168" y="3857050"/>
            <a:ext cx="1028700" cy="419100"/>
          </a:xfrm>
          <a:prstGeom prst="rect">
            <a:avLst/>
          </a:prstGeom>
        </p:spPr>
      </p:pic>
      <p:pic>
        <p:nvPicPr>
          <p:cNvPr id="13" name="Picture 12"/>
          <p:cNvPicPr>
            <a:picLocks noChangeAspect="1"/>
          </p:cNvPicPr>
          <p:nvPr/>
        </p:nvPicPr>
        <p:blipFill>
          <a:blip r:embed="rId7"/>
          <a:stretch>
            <a:fillRect/>
          </a:stretch>
        </p:blipFill>
        <p:spPr>
          <a:xfrm>
            <a:off x="7260173" y="4547083"/>
            <a:ext cx="254000" cy="254000"/>
          </a:xfrm>
          <a:prstGeom prst="rect">
            <a:avLst/>
          </a:prstGeom>
        </p:spPr>
      </p:pic>
    </p:spTree>
    <p:extLst>
      <p:ext uri="{BB962C8B-B14F-4D97-AF65-F5344CB8AC3E}">
        <p14:creationId xmlns:p14="http://schemas.microsoft.com/office/powerpoint/2010/main" val="12345845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9490"/>
            <a:ext cx="10515600" cy="1325563"/>
          </a:xfrm>
        </p:spPr>
        <p:txBody>
          <a:bodyPr/>
          <a:lstStyle/>
          <a:p>
            <a:r>
              <a:rPr lang="en-US" b="1" dirty="0" smtClean="0">
                <a:solidFill>
                  <a:schemeClr val="accent4"/>
                </a:solidFill>
              </a:rPr>
              <a:t>Useful Example:  Characteristics</a:t>
            </a:r>
            <a:endParaRPr lang="en-US" b="1" dirty="0">
              <a:solidFill>
                <a:schemeClr val="accent4"/>
              </a:solidFill>
            </a:endParaRPr>
          </a:p>
        </p:txBody>
      </p:sp>
      <p:sp>
        <p:nvSpPr>
          <p:cNvPr id="3" name="TextBox 2"/>
          <p:cNvSpPr txBox="1"/>
          <p:nvPr/>
        </p:nvSpPr>
        <p:spPr>
          <a:xfrm>
            <a:off x="610150" y="1174885"/>
            <a:ext cx="5685142"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Equation for characteristics:</a:t>
            </a:r>
          </a:p>
        </p:txBody>
      </p:sp>
      <p:pic>
        <p:nvPicPr>
          <p:cNvPr id="4" name="Picture 3"/>
          <p:cNvPicPr>
            <a:picLocks noChangeAspect="1"/>
          </p:cNvPicPr>
          <p:nvPr/>
        </p:nvPicPr>
        <p:blipFill>
          <a:blip r:embed="rId2"/>
          <a:stretch>
            <a:fillRect/>
          </a:stretch>
        </p:blipFill>
        <p:spPr>
          <a:xfrm>
            <a:off x="1178560" y="2036788"/>
            <a:ext cx="1651000" cy="1079500"/>
          </a:xfrm>
          <a:prstGeom prst="rect">
            <a:avLst/>
          </a:prstGeom>
          <a:ln w="31750">
            <a:solidFill>
              <a:schemeClr val="bg1"/>
            </a:solidFill>
          </a:ln>
          <a:effectLst/>
        </p:spPr>
      </p:pic>
      <p:sp>
        <p:nvSpPr>
          <p:cNvPr id="21" name="Right Arrow 20"/>
          <p:cNvSpPr/>
          <p:nvPr/>
        </p:nvSpPr>
        <p:spPr>
          <a:xfrm>
            <a:off x="3002562" y="2415420"/>
            <a:ext cx="872918" cy="375138"/>
          </a:xfrm>
          <a:prstGeom prst="rightArrow">
            <a:avLst>
              <a:gd name="adj1" fmla="val 47241"/>
              <a:gd name="adj2" fmla="val 69094"/>
            </a:avLst>
          </a:prstGeom>
          <a:solidFill>
            <a:schemeClr val="tx1">
              <a:lumMod val="85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4024817" y="1759660"/>
            <a:ext cx="4254500" cy="1714500"/>
          </a:xfrm>
          <a:prstGeom prst="rect">
            <a:avLst/>
          </a:prstGeom>
          <a:ln w="31750">
            <a:solidFill>
              <a:schemeClr val="bg1"/>
            </a:solidFill>
          </a:ln>
        </p:spPr>
      </p:pic>
      <p:sp>
        <p:nvSpPr>
          <p:cNvPr id="15" name="TextBox 14"/>
          <p:cNvSpPr txBox="1"/>
          <p:nvPr/>
        </p:nvSpPr>
        <p:spPr>
          <a:xfrm>
            <a:off x="8883743" y="2148512"/>
            <a:ext cx="1511976" cy="523220"/>
          </a:xfrm>
          <a:prstGeom prst="rect">
            <a:avLst/>
          </a:prstGeom>
          <a:noFill/>
        </p:spPr>
        <p:txBody>
          <a:bodyPr wrap="square" rtlCol="0">
            <a:spAutoFit/>
          </a:bodyPr>
          <a:lstStyle/>
          <a:p>
            <a:r>
              <a:rPr lang="en-US" sz="2800" dirty="0" smtClean="0"/>
              <a:t>integrate</a:t>
            </a:r>
            <a:endParaRPr lang="en-US" sz="2800" dirty="0"/>
          </a:p>
        </p:txBody>
      </p:sp>
      <p:sp>
        <p:nvSpPr>
          <p:cNvPr id="16" name="Bent Arrow 15"/>
          <p:cNvSpPr/>
          <p:nvPr/>
        </p:nvSpPr>
        <p:spPr>
          <a:xfrm rot="5400000">
            <a:off x="8970088" y="2159853"/>
            <a:ext cx="962561" cy="1959023"/>
          </a:xfrm>
          <a:prstGeom prst="bentArrow">
            <a:avLst>
              <a:gd name="adj1" fmla="val 21346"/>
              <a:gd name="adj2" fmla="val 25000"/>
              <a:gd name="adj3" fmla="val 25000"/>
              <a:gd name="adj4" fmla="val 38487"/>
            </a:avLst>
          </a:prstGeom>
          <a:solidFill>
            <a:schemeClr val="tx1">
              <a:lumMod val="85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4"/>
          <a:stretch>
            <a:fillRect/>
          </a:stretch>
        </p:blipFill>
        <p:spPr>
          <a:xfrm>
            <a:off x="474989" y="3786013"/>
            <a:ext cx="11303000" cy="1193800"/>
          </a:xfrm>
          <a:prstGeom prst="rect">
            <a:avLst/>
          </a:prstGeom>
          <a:ln w="31750">
            <a:solidFill>
              <a:srgbClr val="C00000"/>
            </a:solidFill>
          </a:ln>
        </p:spPr>
      </p:pic>
      <p:sp>
        <p:nvSpPr>
          <p:cNvPr id="18" name="TextBox 17"/>
          <p:cNvSpPr txBox="1"/>
          <p:nvPr/>
        </p:nvSpPr>
        <p:spPr>
          <a:xfrm>
            <a:off x="1178560" y="5162306"/>
            <a:ext cx="10580370" cy="954107"/>
          </a:xfrm>
          <a:prstGeom prst="rect">
            <a:avLst/>
          </a:prstGeom>
          <a:noFill/>
        </p:spPr>
        <p:txBody>
          <a:bodyPr wrap="square" rtlCol="0">
            <a:spAutoFit/>
          </a:bodyPr>
          <a:lstStyle/>
          <a:p>
            <a:r>
              <a:rPr lang="en-US" sz="2800" dirty="0" smtClean="0"/>
              <a:t>where      is the initial potential temperature of a characteristic and serves as a label for the characteristic</a:t>
            </a:r>
            <a:endParaRPr lang="en-US" sz="2800" dirty="0"/>
          </a:p>
        </p:txBody>
      </p:sp>
      <p:pic>
        <p:nvPicPr>
          <p:cNvPr id="19" name="Picture 18"/>
          <p:cNvPicPr>
            <a:picLocks noChangeAspect="1"/>
          </p:cNvPicPr>
          <p:nvPr/>
        </p:nvPicPr>
        <p:blipFill>
          <a:blip r:embed="rId5"/>
          <a:stretch>
            <a:fillRect/>
          </a:stretch>
        </p:blipFill>
        <p:spPr>
          <a:xfrm>
            <a:off x="2298699" y="5252911"/>
            <a:ext cx="279400" cy="317500"/>
          </a:xfrm>
          <a:prstGeom prst="rect">
            <a:avLst/>
          </a:prstGeom>
        </p:spPr>
      </p:pic>
    </p:spTree>
    <p:extLst>
      <p:ext uri="{BB962C8B-B14F-4D97-AF65-F5344CB8AC3E}">
        <p14:creationId xmlns:p14="http://schemas.microsoft.com/office/powerpoint/2010/main" val="3724783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9490"/>
            <a:ext cx="10515600" cy="1325563"/>
          </a:xfrm>
        </p:spPr>
        <p:txBody>
          <a:bodyPr/>
          <a:lstStyle/>
          <a:p>
            <a:r>
              <a:rPr lang="en-US" b="1" dirty="0" smtClean="0">
                <a:solidFill>
                  <a:schemeClr val="accent4"/>
                </a:solidFill>
              </a:rPr>
              <a:t>Useful Example:  PV along Characteristics</a:t>
            </a:r>
            <a:endParaRPr lang="en-US" b="1" dirty="0">
              <a:solidFill>
                <a:schemeClr val="accent4"/>
              </a:solidFill>
            </a:endParaRPr>
          </a:p>
        </p:txBody>
      </p:sp>
      <p:sp>
        <p:nvSpPr>
          <p:cNvPr id="3" name="TextBox 2"/>
          <p:cNvSpPr txBox="1"/>
          <p:nvPr/>
        </p:nvSpPr>
        <p:spPr>
          <a:xfrm>
            <a:off x="610148" y="1174885"/>
            <a:ext cx="11206714"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Assume initial PV is                    where         is a constant</a:t>
            </a:r>
          </a:p>
        </p:txBody>
      </p:sp>
      <p:sp>
        <p:nvSpPr>
          <p:cNvPr id="4" name="TextBox 3"/>
          <p:cNvSpPr txBox="1"/>
          <p:nvPr/>
        </p:nvSpPr>
        <p:spPr>
          <a:xfrm>
            <a:off x="610148" y="1915673"/>
            <a:ext cx="8510991"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Equation for PV along a characteristic:</a:t>
            </a:r>
          </a:p>
        </p:txBody>
      </p:sp>
      <p:pic>
        <p:nvPicPr>
          <p:cNvPr id="5" name="Picture 4"/>
          <p:cNvPicPr>
            <a:picLocks noChangeAspect="1"/>
          </p:cNvPicPr>
          <p:nvPr/>
        </p:nvPicPr>
        <p:blipFill>
          <a:blip r:embed="rId2"/>
          <a:stretch>
            <a:fillRect/>
          </a:stretch>
        </p:blipFill>
        <p:spPr>
          <a:xfrm>
            <a:off x="884702" y="2656461"/>
            <a:ext cx="2552700" cy="1168400"/>
          </a:xfrm>
          <a:prstGeom prst="rect">
            <a:avLst/>
          </a:prstGeom>
          <a:ln w="31750">
            <a:solidFill>
              <a:schemeClr val="bg1"/>
            </a:solidFill>
          </a:ln>
          <a:effectLst/>
        </p:spPr>
      </p:pic>
      <p:sp>
        <p:nvSpPr>
          <p:cNvPr id="11" name="Right Arrow 10"/>
          <p:cNvSpPr/>
          <p:nvPr/>
        </p:nvSpPr>
        <p:spPr>
          <a:xfrm>
            <a:off x="3532304" y="3099988"/>
            <a:ext cx="704030" cy="375138"/>
          </a:xfrm>
          <a:prstGeom prst="rightArrow">
            <a:avLst>
              <a:gd name="adj1" fmla="val 47241"/>
              <a:gd name="adj2" fmla="val 69094"/>
            </a:avLst>
          </a:prstGeom>
          <a:solidFill>
            <a:schemeClr val="tx1">
              <a:lumMod val="85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7390527" y="1323073"/>
            <a:ext cx="457200" cy="381000"/>
          </a:xfrm>
          <a:prstGeom prst="rect">
            <a:avLst/>
          </a:prstGeom>
        </p:spPr>
      </p:pic>
      <p:pic>
        <p:nvPicPr>
          <p:cNvPr id="12" name="Picture 11"/>
          <p:cNvPicPr>
            <a:picLocks noChangeAspect="1"/>
          </p:cNvPicPr>
          <p:nvPr/>
        </p:nvPicPr>
        <p:blipFill>
          <a:blip r:embed="rId4"/>
          <a:stretch>
            <a:fillRect/>
          </a:stretch>
        </p:blipFill>
        <p:spPr>
          <a:xfrm>
            <a:off x="4508099" y="1307158"/>
            <a:ext cx="1485900" cy="381000"/>
          </a:xfrm>
          <a:prstGeom prst="rect">
            <a:avLst/>
          </a:prstGeom>
        </p:spPr>
      </p:pic>
      <p:pic>
        <p:nvPicPr>
          <p:cNvPr id="6" name="Picture 5"/>
          <p:cNvPicPr>
            <a:picLocks noChangeAspect="1"/>
          </p:cNvPicPr>
          <p:nvPr/>
        </p:nvPicPr>
        <p:blipFill>
          <a:blip r:embed="rId5"/>
          <a:stretch>
            <a:fillRect/>
          </a:stretch>
        </p:blipFill>
        <p:spPr>
          <a:xfrm>
            <a:off x="4366009" y="2640083"/>
            <a:ext cx="6777990" cy="1280160"/>
          </a:xfrm>
          <a:prstGeom prst="rect">
            <a:avLst/>
          </a:prstGeom>
          <a:ln w="31750">
            <a:solidFill>
              <a:schemeClr val="bg1"/>
            </a:solidFill>
          </a:ln>
        </p:spPr>
      </p:pic>
      <p:sp>
        <p:nvSpPr>
          <p:cNvPr id="14" name="U-Turn Arrow 13"/>
          <p:cNvSpPr/>
          <p:nvPr/>
        </p:nvSpPr>
        <p:spPr>
          <a:xfrm rot="5400000">
            <a:off x="10391672" y="4016542"/>
            <a:ext cx="2327800" cy="661480"/>
          </a:xfrm>
          <a:prstGeom prst="uturnArrow">
            <a:avLst>
              <a:gd name="adj1" fmla="val 28583"/>
              <a:gd name="adj2" fmla="val 25000"/>
              <a:gd name="adj3" fmla="val 38420"/>
              <a:gd name="adj4" fmla="val 43750"/>
              <a:gd name="adj5" fmla="val 100000"/>
            </a:avLst>
          </a:prstGeom>
          <a:solidFill>
            <a:schemeClr val="tx1">
              <a:lumMod val="85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p:cNvPicPr>
          <p:nvPr/>
        </p:nvPicPr>
        <p:blipFill>
          <a:blip r:embed="rId6"/>
          <a:stretch>
            <a:fillRect/>
          </a:stretch>
        </p:blipFill>
        <p:spPr>
          <a:xfrm>
            <a:off x="994410" y="4632602"/>
            <a:ext cx="10069830" cy="1508760"/>
          </a:xfrm>
          <a:prstGeom prst="rect">
            <a:avLst/>
          </a:prstGeom>
          <a:ln w="31750">
            <a:solidFill>
              <a:srgbClr val="C00000"/>
            </a:solidFill>
          </a:ln>
        </p:spPr>
      </p:pic>
    </p:spTree>
    <p:extLst>
      <p:ext uri="{BB962C8B-B14F-4D97-AF65-F5344CB8AC3E}">
        <p14:creationId xmlns:p14="http://schemas.microsoft.com/office/powerpoint/2010/main" val="3032186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7685" y="352593"/>
            <a:ext cx="6102099" cy="6102099"/>
          </a:xfrm>
          <a:prstGeom prst="rect">
            <a:avLst/>
          </a:prstGeom>
          <a:ln w="31750">
            <a:solidFill>
              <a:srgbClr val="C00000"/>
            </a:solidFill>
          </a:ln>
        </p:spPr>
      </p:pic>
      <p:sp>
        <p:nvSpPr>
          <p:cNvPr id="2" name="Title 1"/>
          <p:cNvSpPr>
            <a:spLocks noGrp="1"/>
          </p:cNvSpPr>
          <p:nvPr>
            <p:ph type="title"/>
          </p:nvPr>
        </p:nvSpPr>
        <p:spPr>
          <a:xfrm>
            <a:off x="548640" y="14419"/>
            <a:ext cx="4458792" cy="1938815"/>
          </a:xfrm>
        </p:spPr>
        <p:txBody>
          <a:bodyPr/>
          <a:lstStyle/>
          <a:p>
            <a:r>
              <a:rPr lang="en-US" b="1" smtClean="0">
                <a:solidFill>
                  <a:schemeClr val="accent4"/>
                </a:solidFill>
              </a:rPr>
              <a:t>Useful Example:</a:t>
            </a:r>
            <a:br>
              <a:rPr lang="en-US" b="1" smtClean="0">
                <a:solidFill>
                  <a:schemeClr val="accent4"/>
                </a:solidFill>
              </a:rPr>
            </a:br>
            <a:r>
              <a:rPr lang="en-US" b="1" smtClean="0">
                <a:solidFill>
                  <a:schemeClr val="accent4"/>
                </a:solidFill>
              </a:rPr>
              <a:t>Results</a:t>
            </a:r>
            <a:endParaRPr lang="en-US" b="1" dirty="0">
              <a:solidFill>
                <a:schemeClr val="accent4"/>
              </a:solidFill>
            </a:endParaRPr>
          </a:p>
        </p:txBody>
      </p:sp>
      <p:sp>
        <p:nvSpPr>
          <p:cNvPr id="3" name="TextBox 2"/>
          <p:cNvSpPr txBox="1"/>
          <p:nvPr/>
        </p:nvSpPr>
        <p:spPr>
          <a:xfrm>
            <a:off x="610042" y="1675441"/>
            <a:ext cx="4945806" cy="4339650"/>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Characteristics plotted in orange</a:t>
            </a:r>
          </a:p>
          <a:p>
            <a:pPr marL="457200" indent="-457200">
              <a:spcBef>
                <a:spcPts val="1200"/>
              </a:spcBef>
              <a:buClr>
                <a:schemeClr val="accent4"/>
              </a:buClr>
              <a:buSzPct val="85000"/>
              <a:buFont typeface="AppleSymbols" charset="0"/>
              <a:buChar char="⦿"/>
            </a:pPr>
            <a:r>
              <a:rPr lang="en-US" sz="3200" dirty="0" err="1" smtClean="0"/>
              <a:t>Isolines</a:t>
            </a:r>
            <a:r>
              <a:rPr lang="en-US" sz="3200" dirty="0" smtClean="0"/>
              <a:t> of                  shown in blue (labeled)</a:t>
            </a:r>
          </a:p>
          <a:p>
            <a:pPr marL="457200" indent="-457200">
              <a:spcBef>
                <a:spcPts val="1200"/>
              </a:spcBef>
              <a:buClr>
                <a:schemeClr val="accent4"/>
              </a:buClr>
              <a:buSzPct val="85000"/>
              <a:buFont typeface="AppleSymbols" charset="0"/>
              <a:buChar char="⦿"/>
            </a:pPr>
            <a:r>
              <a:rPr lang="en-US" sz="3200" dirty="0" smtClean="0"/>
              <a:t>Note that the       clock runs fastest in the center of the ITCZ and slower near its edge</a:t>
            </a:r>
          </a:p>
        </p:txBody>
      </p:sp>
      <p:sp>
        <p:nvSpPr>
          <p:cNvPr id="13" name="TextBox 12"/>
          <p:cNvSpPr txBox="1"/>
          <p:nvPr/>
        </p:nvSpPr>
        <p:spPr>
          <a:xfrm>
            <a:off x="7178478" y="1464855"/>
            <a:ext cx="597876" cy="369332"/>
          </a:xfrm>
          <a:prstGeom prst="rect">
            <a:avLst/>
          </a:prstGeom>
          <a:noFill/>
        </p:spPr>
        <p:txBody>
          <a:bodyPr wrap="square" rtlCol="0">
            <a:spAutoFit/>
          </a:bodyPr>
          <a:lstStyle/>
          <a:p>
            <a:r>
              <a:rPr lang="en-US" smtClean="0">
                <a:solidFill>
                  <a:schemeClr val="bg1"/>
                </a:solidFill>
              </a:rPr>
              <a:t>1/4</a:t>
            </a:r>
            <a:endParaRPr lang="en-US" dirty="0">
              <a:solidFill>
                <a:schemeClr val="bg1"/>
              </a:solidFill>
            </a:endParaRPr>
          </a:p>
        </p:txBody>
      </p:sp>
      <p:sp>
        <p:nvSpPr>
          <p:cNvPr id="14" name="TextBox 13"/>
          <p:cNvSpPr txBox="1"/>
          <p:nvPr/>
        </p:nvSpPr>
        <p:spPr>
          <a:xfrm>
            <a:off x="6881193" y="1930084"/>
            <a:ext cx="597876" cy="369332"/>
          </a:xfrm>
          <a:prstGeom prst="rect">
            <a:avLst/>
          </a:prstGeom>
          <a:noFill/>
        </p:spPr>
        <p:txBody>
          <a:bodyPr wrap="square" rtlCol="0">
            <a:spAutoFit/>
          </a:bodyPr>
          <a:lstStyle/>
          <a:p>
            <a:r>
              <a:rPr lang="en-US" smtClean="0">
                <a:solidFill>
                  <a:schemeClr val="bg1"/>
                </a:solidFill>
              </a:rPr>
              <a:t>1/2</a:t>
            </a:r>
            <a:endParaRPr lang="en-US" dirty="0">
              <a:solidFill>
                <a:schemeClr val="bg1"/>
              </a:solidFill>
            </a:endParaRPr>
          </a:p>
        </p:txBody>
      </p:sp>
      <p:sp>
        <p:nvSpPr>
          <p:cNvPr id="15" name="TextBox 14"/>
          <p:cNvSpPr txBox="1"/>
          <p:nvPr/>
        </p:nvSpPr>
        <p:spPr>
          <a:xfrm>
            <a:off x="6894545" y="2591554"/>
            <a:ext cx="316522" cy="369332"/>
          </a:xfrm>
          <a:prstGeom prst="rect">
            <a:avLst/>
          </a:prstGeom>
          <a:noFill/>
        </p:spPr>
        <p:txBody>
          <a:bodyPr wrap="square" rtlCol="0">
            <a:spAutoFit/>
          </a:bodyPr>
          <a:lstStyle/>
          <a:p>
            <a:r>
              <a:rPr lang="en-US" dirty="0">
                <a:solidFill>
                  <a:schemeClr val="bg1"/>
                </a:solidFill>
              </a:rPr>
              <a:t>1</a:t>
            </a:r>
          </a:p>
        </p:txBody>
      </p:sp>
      <p:sp>
        <p:nvSpPr>
          <p:cNvPr id="16" name="TextBox 15"/>
          <p:cNvSpPr txBox="1"/>
          <p:nvPr/>
        </p:nvSpPr>
        <p:spPr>
          <a:xfrm>
            <a:off x="6953960" y="4575336"/>
            <a:ext cx="333287" cy="369332"/>
          </a:xfrm>
          <a:prstGeom prst="rect">
            <a:avLst/>
          </a:prstGeom>
          <a:noFill/>
        </p:spPr>
        <p:txBody>
          <a:bodyPr wrap="square" rtlCol="0">
            <a:spAutoFit/>
          </a:bodyPr>
          <a:lstStyle/>
          <a:p>
            <a:r>
              <a:rPr lang="en-US" dirty="0" smtClean="0">
                <a:solidFill>
                  <a:schemeClr val="bg1"/>
                </a:solidFill>
              </a:rPr>
              <a:t>2</a:t>
            </a:r>
            <a:endParaRPr lang="en-US" dirty="0">
              <a:solidFill>
                <a:schemeClr val="bg1"/>
              </a:solidFill>
            </a:endParaRPr>
          </a:p>
        </p:txBody>
      </p:sp>
      <p:sp>
        <p:nvSpPr>
          <p:cNvPr id="18" name="TextBox 17"/>
          <p:cNvSpPr txBox="1"/>
          <p:nvPr/>
        </p:nvSpPr>
        <p:spPr>
          <a:xfrm>
            <a:off x="8283540" y="4985194"/>
            <a:ext cx="333287" cy="369332"/>
          </a:xfrm>
          <a:prstGeom prst="rect">
            <a:avLst/>
          </a:prstGeom>
          <a:noFill/>
        </p:spPr>
        <p:txBody>
          <a:bodyPr wrap="square" rtlCol="0">
            <a:spAutoFit/>
          </a:bodyPr>
          <a:lstStyle/>
          <a:p>
            <a:r>
              <a:rPr lang="en-US" dirty="0">
                <a:solidFill>
                  <a:schemeClr val="bg1"/>
                </a:solidFill>
              </a:rPr>
              <a:t>4</a:t>
            </a:r>
          </a:p>
        </p:txBody>
      </p:sp>
      <p:sp>
        <p:nvSpPr>
          <p:cNvPr id="19" name="TextBox 18"/>
          <p:cNvSpPr txBox="1"/>
          <p:nvPr/>
        </p:nvSpPr>
        <p:spPr>
          <a:xfrm>
            <a:off x="9619345" y="4933093"/>
            <a:ext cx="333287" cy="369332"/>
          </a:xfrm>
          <a:prstGeom prst="rect">
            <a:avLst/>
          </a:prstGeom>
          <a:noFill/>
        </p:spPr>
        <p:txBody>
          <a:bodyPr wrap="square" rtlCol="0">
            <a:spAutoFit/>
          </a:bodyPr>
          <a:lstStyle/>
          <a:p>
            <a:r>
              <a:rPr lang="en-US" dirty="0">
                <a:solidFill>
                  <a:schemeClr val="bg1"/>
                </a:solidFill>
              </a:rPr>
              <a:t>8</a:t>
            </a:r>
          </a:p>
        </p:txBody>
      </p:sp>
      <p:sp>
        <p:nvSpPr>
          <p:cNvPr id="20" name="TextBox 19"/>
          <p:cNvSpPr txBox="1"/>
          <p:nvPr/>
        </p:nvSpPr>
        <p:spPr>
          <a:xfrm>
            <a:off x="10325564" y="4675488"/>
            <a:ext cx="519914" cy="369332"/>
          </a:xfrm>
          <a:prstGeom prst="rect">
            <a:avLst/>
          </a:prstGeom>
          <a:noFill/>
        </p:spPr>
        <p:txBody>
          <a:bodyPr wrap="square" rtlCol="0">
            <a:spAutoFit/>
          </a:bodyPr>
          <a:lstStyle/>
          <a:p>
            <a:r>
              <a:rPr lang="en-US" smtClean="0">
                <a:solidFill>
                  <a:schemeClr val="bg1"/>
                </a:solidFill>
              </a:rPr>
              <a:t>16</a:t>
            </a:r>
            <a:endParaRPr lang="en-US" dirty="0">
              <a:solidFill>
                <a:schemeClr val="bg1"/>
              </a:solidFill>
            </a:endParaRPr>
          </a:p>
        </p:txBody>
      </p:sp>
      <p:pic>
        <p:nvPicPr>
          <p:cNvPr id="5" name="Picture 4"/>
          <p:cNvPicPr>
            <a:picLocks noChangeAspect="1"/>
          </p:cNvPicPr>
          <p:nvPr/>
        </p:nvPicPr>
        <p:blipFill>
          <a:blip r:embed="rId3"/>
          <a:stretch>
            <a:fillRect/>
          </a:stretch>
        </p:blipFill>
        <p:spPr>
          <a:xfrm>
            <a:off x="3527086" y="4169453"/>
            <a:ext cx="381000" cy="266700"/>
          </a:xfrm>
          <a:prstGeom prst="rect">
            <a:avLst/>
          </a:prstGeom>
        </p:spPr>
      </p:pic>
      <p:sp>
        <p:nvSpPr>
          <p:cNvPr id="17" name="TextBox 16"/>
          <p:cNvSpPr txBox="1"/>
          <p:nvPr/>
        </p:nvSpPr>
        <p:spPr>
          <a:xfrm>
            <a:off x="10986474" y="4295805"/>
            <a:ext cx="485687" cy="369332"/>
          </a:xfrm>
          <a:prstGeom prst="rect">
            <a:avLst/>
          </a:prstGeom>
          <a:noFill/>
        </p:spPr>
        <p:txBody>
          <a:bodyPr wrap="square" rtlCol="0">
            <a:spAutoFit/>
          </a:bodyPr>
          <a:lstStyle/>
          <a:p>
            <a:r>
              <a:rPr lang="en-US" dirty="0" smtClean="0">
                <a:solidFill>
                  <a:schemeClr val="bg1"/>
                </a:solidFill>
              </a:rPr>
              <a:t>32</a:t>
            </a:r>
            <a:endParaRPr lang="en-US" dirty="0">
              <a:solidFill>
                <a:schemeClr val="bg1"/>
              </a:solidFill>
            </a:endParaRPr>
          </a:p>
        </p:txBody>
      </p:sp>
      <p:pic>
        <p:nvPicPr>
          <p:cNvPr id="8" name="Picture 7"/>
          <p:cNvPicPr>
            <a:picLocks noChangeAspect="1"/>
          </p:cNvPicPr>
          <p:nvPr/>
        </p:nvPicPr>
        <p:blipFill>
          <a:blip r:embed="rId4"/>
          <a:stretch>
            <a:fillRect/>
          </a:stretch>
        </p:blipFill>
        <p:spPr>
          <a:xfrm>
            <a:off x="3016884" y="2942992"/>
            <a:ext cx="2324100" cy="419100"/>
          </a:xfrm>
          <a:prstGeom prst="rect">
            <a:avLst/>
          </a:prstGeom>
        </p:spPr>
      </p:pic>
    </p:spTree>
    <p:extLst>
      <p:ext uri="{BB962C8B-B14F-4D97-AF65-F5344CB8AC3E}">
        <p14:creationId xmlns:p14="http://schemas.microsoft.com/office/powerpoint/2010/main" val="217509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9490"/>
            <a:ext cx="10515600" cy="1325563"/>
          </a:xfrm>
        </p:spPr>
        <p:txBody>
          <a:bodyPr/>
          <a:lstStyle/>
          <a:p>
            <a:r>
              <a:rPr lang="en-US" b="1" dirty="0" smtClean="0">
                <a:solidFill>
                  <a:schemeClr val="accent4"/>
                </a:solidFill>
              </a:rPr>
              <a:t>Further Insight:</a:t>
            </a:r>
            <a:endParaRPr lang="en-US" b="1" dirty="0">
              <a:solidFill>
                <a:schemeClr val="accent4"/>
              </a:solidFill>
            </a:endParaRPr>
          </a:p>
        </p:txBody>
      </p:sp>
      <p:sp>
        <p:nvSpPr>
          <p:cNvPr id="3" name="TextBox 2"/>
          <p:cNvSpPr txBox="1"/>
          <p:nvPr/>
        </p:nvSpPr>
        <p:spPr>
          <a:xfrm>
            <a:off x="610149" y="1197745"/>
            <a:ext cx="2403216"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smtClean="0"/>
              <a:t>Consider:</a:t>
            </a:r>
            <a:endParaRPr lang="en-US" sz="3200" dirty="0" smtClean="0"/>
          </a:p>
        </p:txBody>
      </p:sp>
      <p:sp>
        <p:nvSpPr>
          <p:cNvPr id="4" name="TextBox 3"/>
          <p:cNvSpPr txBox="1"/>
          <p:nvPr/>
        </p:nvSpPr>
        <p:spPr>
          <a:xfrm>
            <a:off x="610149" y="3477598"/>
            <a:ext cx="1758979"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Then:</a:t>
            </a:r>
          </a:p>
        </p:txBody>
      </p:sp>
      <p:sp>
        <p:nvSpPr>
          <p:cNvPr id="6" name="TextBox 5"/>
          <p:cNvSpPr txBox="1"/>
          <p:nvPr/>
        </p:nvSpPr>
        <p:spPr>
          <a:xfrm>
            <a:off x="1603938" y="1967264"/>
            <a:ext cx="1126719" cy="523220"/>
          </a:xfrm>
          <a:prstGeom prst="rect">
            <a:avLst/>
          </a:prstGeom>
          <a:noFill/>
        </p:spPr>
        <p:txBody>
          <a:bodyPr wrap="square" rtlCol="0">
            <a:spAutoFit/>
          </a:bodyPr>
          <a:lstStyle/>
          <a:p>
            <a:r>
              <a:rPr lang="en-US" sz="2800" smtClean="0"/>
              <a:t>where</a:t>
            </a:r>
            <a:endParaRPr lang="en-US" sz="2800" dirty="0"/>
          </a:p>
        </p:txBody>
      </p:sp>
      <p:sp>
        <p:nvSpPr>
          <p:cNvPr id="7" name="TextBox 6"/>
          <p:cNvSpPr txBox="1"/>
          <p:nvPr/>
        </p:nvSpPr>
        <p:spPr>
          <a:xfrm>
            <a:off x="2909824" y="2025295"/>
            <a:ext cx="8706866" cy="1107996"/>
          </a:xfrm>
          <a:prstGeom prst="rect">
            <a:avLst/>
          </a:prstGeom>
          <a:noFill/>
        </p:spPr>
        <p:txBody>
          <a:bodyPr wrap="square" rtlCol="0">
            <a:spAutoFit/>
          </a:bodyPr>
          <a:lstStyle/>
          <a:p>
            <a:pPr marL="457200" indent="-457200">
              <a:spcBef>
                <a:spcPts val="1200"/>
              </a:spcBef>
              <a:buClr>
                <a:srgbClr val="00B0F0"/>
              </a:buClr>
              <a:buSzPct val="85000"/>
              <a:buFont typeface="AppleSymbols" charset="0"/>
              <a:buChar char="⦿"/>
            </a:pPr>
            <a:r>
              <a:rPr lang="en-US" sz="2800" dirty="0" smtClean="0">
                <a:solidFill>
                  <a:schemeClr val="accent4">
                    <a:lumMod val="40000"/>
                    <a:lumOff val="60000"/>
                  </a:schemeClr>
                </a:solidFill>
              </a:rPr>
              <a:t>        is max value of               </a:t>
            </a:r>
            <a:r>
              <a:rPr lang="en-US" sz="2800" smtClean="0">
                <a:solidFill>
                  <a:schemeClr val="accent4">
                    <a:lumMod val="40000"/>
                    <a:lumOff val="60000"/>
                  </a:schemeClr>
                </a:solidFill>
              </a:rPr>
              <a:t>and          controls </a:t>
            </a:r>
            <a:r>
              <a:rPr lang="en-US" sz="2800" dirty="0" smtClean="0">
                <a:solidFill>
                  <a:schemeClr val="accent4">
                    <a:lumMod val="40000"/>
                    <a:lumOff val="60000"/>
                  </a:schemeClr>
                </a:solidFill>
              </a:rPr>
              <a:t>its width</a:t>
            </a:r>
          </a:p>
          <a:p>
            <a:pPr marL="457200" indent="-457200">
              <a:spcBef>
                <a:spcPts val="1200"/>
              </a:spcBef>
              <a:buClr>
                <a:srgbClr val="00B0F0"/>
              </a:buClr>
              <a:buSzPct val="85000"/>
              <a:buFont typeface="AppleSymbols" charset="0"/>
              <a:buChar char="⦿"/>
            </a:pPr>
            <a:r>
              <a:rPr lang="en-US" sz="2800" dirty="0">
                <a:solidFill>
                  <a:schemeClr val="accent4">
                    <a:lumMod val="40000"/>
                    <a:lumOff val="60000"/>
                  </a:schemeClr>
                </a:solidFill>
              </a:rPr>
              <a:t> </a:t>
            </a:r>
            <a:r>
              <a:rPr lang="en-US" sz="2800" dirty="0" smtClean="0">
                <a:solidFill>
                  <a:schemeClr val="accent4">
                    <a:lumMod val="40000"/>
                    <a:lumOff val="60000"/>
                  </a:schemeClr>
                </a:solidFill>
              </a:rPr>
              <a:t>       is potential latitude where this max value occurs</a:t>
            </a:r>
          </a:p>
        </p:txBody>
      </p:sp>
      <p:sp>
        <p:nvSpPr>
          <p:cNvPr id="9" name="TextBox 8"/>
          <p:cNvSpPr txBox="1"/>
          <p:nvPr/>
        </p:nvSpPr>
        <p:spPr>
          <a:xfrm>
            <a:off x="1401230" y="4592686"/>
            <a:ext cx="771178" cy="523220"/>
          </a:xfrm>
          <a:prstGeom prst="rect">
            <a:avLst/>
          </a:prstGeom>
          <a:noFill/>
        </p:spPr>
        <p:txBody>
          <a:bodyPr wrap="square" rtlCol="0">
            <a:spAutoFit/>
          </a:bodyPr>
          <a:lstStyle/>
          <a:p>
            <a:r>
              <a:rPr lang="en-US" sz="2800" dirty="0" smtClean="0"/>
              <a:t>and</a:t>
            </a:r>
            <a:endParaRPr lang="en-US" sz="2800" dirty="0"/>
          </a:p>
        </p:txBody>
      </p:sp>
      <p:sp>
        <p:nvSpPr>
          <p:cNvPr id="15" name="TextBox 14"/>
          <p:cNvSpPr txBox="1"/>
          <p:nvPr/>
        </p:nvSpPr>
        <p:spPr>
          <a:xfrm>
            <a:off x="2323350" y="5632309"/>
            <a:ext cx="1126719" cy="523220"/>
          </a:xfrm>
          <a:prstGeom prst="rect">
            <a:avLst/>
          </a:prstGeom>
          <a:noFill/>
        </p:spPr>
        <p:txBody>
          <a:bodyPr wrap="square" rtlCol="0">
            <a:spAutoFit/>
          </a:bodyPr>
          <a:lstStyle/>
          <a:p>
            <a:r>
              <a:rPr lang="en-US" sz="2800" dirty="0" smtClean="0"/>
              <a:t>where</a:t>
            </a:r>
            <a:endParaRPr lang="en-US" sz="2800" dirty="0"/>
          </a:p>
        </p:txBody>
      </p:sp>
      <p:pic>
        <p:nvPicPr>
          <p:cNvPr id="16" name="Picture 15"/>
          <p:cNvPicPr>
            <a:picLocks noChangeAspect="1"/>
          </p:cNvPicPr>
          <p:nvPr/>
        </p:nvPicPr>
        <p:blipFill>
          <a:blip r:embed="rId2"/>
          <a:stretch>
            <a:fillRect/>
          </a:stretch>
        </p:blipFill>
        <p:spPr>
          <a:xfrm>
            <a:off x="3428909" y="2075926"/>
            <a:ext cx="584200" cy="393700"/>
          </a:xfrm>
          <a:prstGeom prst="rect">
            <a:avLst/>
          </a:prstGeom>
        </p:spPr>
      </p:pic>
      <p:pic>
        <p:nvPicPr>
          <p:cNvPr id="5" name="Picture 4"/>
          <p:cNvPicPr>
            <a:picLocks noChangeAspect="1"/>
          </p:cNvPicPr>
          <p:nvPr/>
        </p:nvPicPr>
        <p:blipFill>
          <a:blip r:embed="rId3"/>
          <a:stretch>
            <a:fillRect/>
          </a:stretch>
        </p:blipFill>
        <p:spPr>
          <a:xfrm>
            <a:off x="3008699" y="1209141"/>
            <a:ext cx="6705600" cy="711200"/>
          </a:xfrm>
          <a:prstGeom prst="rect">
            <a:avLst/>
          </a:prstGeom>
          <a:ln w="31750">
            <a:solidFill>
              <a:schemeClr val="bg1"/>
            </a:solidFill>
          </a:ln>
        </p:spPr>
      </p:pic>
      <p:pic>
        <p:nvPicPr>
          <p:cNvPr id="8" name="Picture 7"/>
          <p:cNvPicPr>
            <a:picLocks noChangeAspect="1"/>
          </p:cNvPicPr>
          <p:nvPr/>
        </p:nvPicPr>
        <p:blipFill>
          <a:blip r:embed="rId4"/>
          <a:stretch>
            <a:fillRect/>
          </a:stretch>
        </p:blipFill>
        <p:spPr>
          <a:xfrm>
            <a:off x="6407394" y="2082898"/>
            <a:ext cx="876300" cy="431800"/>
          </a:xfrm>
          <a:prstGeom prst="rect">
            <a:avLst/>
          </a:prstGeom>
        </p:spPr>
      </p:pic>
      <p:pic>
        <p:nvPicPr>
          <p:cNvPr id="10" name="Picture 9"/>
          <p:cNvPicPr>
            <a:picLocks noChangeAspect="1"/>
          </p:cNvPicPr>
          <p:nvPr/>
        </p:nvPicPr>
        <p:blipFill>
          <a:blip r:embed="rId5"/>
          <a:stretch>
            <a:fillRect/>
          </a:stretch>
        </p:blipFill>
        <p:spPr>
          <a:xfrm>
            <a:off x="3452059" y="2745433"/>
            <a:ext cx="558800" cy="304800"/>
          </a:xfrm>
          <a:prstGeom prst="rect">
            <a:avLst/>
          </a:prstGeom>
        </p:spPr>
      </p:pic>
      <p:pic>
        <p:nvPicPr>
          <p:cNvPr id="19" name="Picture 18"/>
          <p:cNvPicPr>
            <a:picLocks noChangeAspect="1"/>
          </p:cNvPicPr>
          <p:nvPr/>
        </p:nvPicPr>
        <p:blipFill>
          <a:blip r:embed="rId6"/>
          <a:stretch>
            <a:fillRect/>
          </a:stretch>
        </p:blipFill>
        <p:spPr>
          <a:xfrm>
            <a:off x="8180088" y="2185684"/>
            <a:ext cx="508000" cy="304800"/>
          </a:xfrm>
          <a:prstGeom prst="rect">
            <a:avLst/>
          </a:prstGeom>
        </p:spPr>
      </p:pic>
      <p:pic>
        <p:nvPicPr>
          <p:cNvPr id="20" name="Picture 19"/>
          <p:cNvPicPr>
            <a:picLocks noChangeAspect="1"/>
          </p:cNvPicPr>
          <p:nvPr/>
        </p:nvPicPr>
        <p:blipFill>
          <a:blip r:embed="rId7"/>
          <a:stretch>
            <a:fillRect/>
          </a:stretch>
        </p:blipFill>
        <p:spPr>
          <a:xfrm>
            <a:off x="2369126" y="3336616"/>
            <a:ext cx="8841105" cy="1025525"/>
          </a:xfrm>
          <a:prstGeom prst="rect">
            <a:avLst/>
          </a:prstGeom>
          <a:ln w="31750">
            <a:solidFill>
              <a:srgbClr val="C00000"/>
            </a:solidFill>
          </a:ln>
        </p:spPr>
      </p:pic>
      <p:pic>
        <p:nvPicPr>
          <p:cNvPr id="22" name="Picture 21"/>
          <p:cNvPicPr>
            <a:picLocks noChangeAspect="1"/>
          </p:cNvPicPr>
          <p:nvPr/>
        </p:nvPicPr>
        <p:blipFill>
          <a:blip r:embed="rId8"/>
          <a:stretch>
            <a:fillRect/>
          </a:stretch>
        </p:blipFill>
        <p:spPr>
          <a:xfrm>
            <a:off x="3566900" y="5383746"/>
            <a:ext cx="3227705" cy="1025525"/>
          </a:xfrm>
          <a:prstGeom prst="rect">
            <a:avLst/>
          </a:prstGeom>
          <a:ln w="31750">
            <a:solidFill>
              <a:schemeClr val="bg1"/>
            </a:solidFill>
          </a:ln>
        </p:spPr>
      </p:pic>
      <p:pic>
        <p:nvPicPr>
          <p:cNvPr id="11" name="Picture 10"/>
          <p:cNvPicPr>
            <a:picLocks noChangeAspect="1"/>
          </p:cNvPicPr>
          <p:nvPr/>
        </p:nvPicPr>
        <p:blipFill>
          <a:blip r:embed="rId9"/>
          <a:stretch>
            <a:fillRect/>
          </a:stretch>
        </p:blipFill>
        <p:spPr>
          <a:xfrm>
            <a:off x="2369126" y="4524096"/>
            <a:ext cx="7531100" cy="660400"/>
          </a:xfrm>
          <a:prstGeom prst="rect">
            <a:avLst/>
          </a:prstGeom>
          <a:ln w="31750">
            <a:solidFill>
              <a:srgbClr val="C00000"/>
            </a:solidFill>
          </a:ln>
        </p:spPr>
      </p:pic>
    </p:spTree>
    <p:extLst>
      <p:ext uri="{BB962C8B-B14F-4D97-AF65-F5344CB8AC3E}">
        <p14:creationId xmlns:p14="http://schemas.microsoft.com/office/powerpoint/2010/main" val="6593857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786" y="1055575"/>
            <a:ext cx="5410200" cy="5384800"/>
          </a:xfrm>
          <a:prstGeom prst="rect">
            <a:avLst/>
          </a:prstGeom>
          <a:ln w="31750">
            <a:solidFill>
              <a:schemeClr val="bg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99" y="1066592"/>
            <a:ext cx="5410200" cy="5384800"/>
          </a:xfrm>
          <a:prstGeom prst="rect">
            <a:avLst/>
          </a:prstGeom>
          <a:ln w="31750">
            <a:solidFill>
              <a:schemeClr val="bg1"/>
            </a:solidFill>
          </a:ln>
        </p:spPr>
      </p:pic>
      <p:sp>
        <p:nvSpPr>
          <p:cNvPr id="2" name="Title 1"/>
          <p:cNvSpPr>
            <a:spLocks noGrp="1"/>
          </p:cNvSpPr>
          <p:nvPr>
            <p:ph type="title"/>
          </p:nvPr>
        </p:nvSpPr>
        <p:spPr>
          <a:xfrm>
            <a:off x="548640" y="19491"/>
            <a:ext cx="7840448" cy="1320212"/>
          </a:xfrm>
        </p:spPr>
        <p:txBody>
          <a:bodyPr/>
          <a:lstStyle/>
          <a:p>
            <a:r>
              <a:rPr lang="en-US" b="1" dirty="0" smtClean="0">
                <a:solidFill>
                  <a:schemeClr val="accent4"/>
                </a:solidFill>
              </a:rPr>
              <a:t>Further Insight:  Results</a:t>
            </a:r>
            <a:endParaRPr lang="en-US" b="1" dirty="0">
              <a:solidFill>
                <a:schemeClr val="accent4"/>
              </a:solidFill>
            </a:endParaRPr>
          </a:p>
        </p:txBody>
      </p:sp>
      <p:sp>
        <p:nvSpPr>
          <p:cNvPr id="10" name="TextBox 9"/>
          <p:cNvSpPr txBox="1"/>
          <p:nvPr/>
        </p:nvSpPr>
        <p:spPr>
          <a:xfrm>
            <a:off x="2881112" y="1881598"/>
            <a:ext cx="478465" cy="369332"/>
          </a:xfrm>
          <a:prstGeom prst="rect">
            <a:avLst/>
          </a:prstGeom>
          <a:noFill/>
        </p:spPr>
        <p:txBody>
          <a:bodyPr wrap="square" rtlCol="0">
            <a:spAutoFit/>
          </a:bodyPr>
          <a:lstStyle/>
          <a:p>
            <a:r>
              <a:rPr lang="en-US" dirty="0" smtClean="0">
                <a:solidFill>
                  <a:schemeClr val="bg1"/>
                </a:solidFill>
              </a:rPr>
              <a:t>0.1</a:t>
            </a:r>
            <a:endParaRPr lang="en-US" dirty="0">
              <a:solidFill>
                <a:schemeClr val="bg1"/>
              </a:solidFill>
            </a:endParaRPr>
          </a:p>
        </p:txBody>
      </p:sp>
      <p:sp>
        <p:nvSpPr>
          <p:cNvPr id="21" name="TextBox 20"/>
          <p:cNvSpPr txBox="1"/>
          <p:nvPr/>
        </p:nvSpPr>
        <p:spPr>
          <a:xfrm>
            <a:off x="3428218" y="3336041"/>
            <a:ext cx="290218" cy="369332"/>
          </a:xfrm>
          <a:prstGeom prst="rect">
            <a:avLst/>
          </a:prstGeom>
          <a:noFill/>
        </p:spPr>
        <p:txBody>
          <a:bodyPr wrap="square" rtlCol="0">
            <a:spAutoFit/>
          </a:bodyPr>
          <a:lstStyle/>
          <a:p>
            <a:r>
              <a:rPr lang="en-US" dirty="0">
                <a:solidFill>
                  <a:schemeClr val="bg1"/>
                </a:solidFill>
              </a:rPr>
              <a:t>1</a:t>
            </a:r>
          </a:p>
        </p:txBody>
      </p:sp>
      <p:pic>
        <p:nvPicPr>
          <p:cNvPr id="4" name="Picture 3"/>
          <p:cNvPicPr>
            <a:picLocks noChangeAspect="1"/>
          </p:cNvPicPr>
          <p:nvPr/>
        </p:nvPicPr>
        <p:blipFill>
          <a:blip r:embed="rId4"/>
          <a:stretch>
            <a:fillRect/>
          </a:stretch>
        </p:blipFill>
        <p:spPr>
          <a:xfrm>
            <a:off x="4566790" y="1659128"/>
            <a:ext cx="1054100" cy="825500"/>
          </a:xfrm>
          <a:prstGeom prst="rect">
            <a:avLst/>
          </a:prstGeom>
        </p:spPr>
      </p:pic>
      <p:pic>
        <p:nvPicPr>
          <p:cNvPr id="9" name="Picture 8"/>
          <p:cNvPicPr>
            <a:picLocks noChangeAspect="1"/>
          </p:cNvPicPr>
          <p:nvPr/>
        </p:nvPicPr>
        <p:blipFill>
          <a:blip r:embed="rId5"/>
          <a:stretch>
            <a:fillRect/>
          </a:stretch>
        </p:blipFill>
        <p:spPr>
          <a:xfrm>
            <a:off x="1574415" y="5436323"/>
            <a:ext cx="1460500" cy="241300"/>
          </a:xfrm>
          <a:prstGeom prst="rect">
            <a:avLst/>
          </a:prstGeom>
        </p:spPr>
      </p:pic>
      <p:pic>
        <p:nvPicPr>
          <p:cNvPr id="11" name="Picture 10"/>
          <p:cNvPicPr>
            <a:picLocks noChangeAspect="1"/>
          </p:cNvPicPr>
          <p:nvPr/>
        </p:nvPicPr>
        <p:blipFill>
          <a:blip r:embed="rId6"/>
          <a:stretch>
            <a:fillRect/>
          </a:stretch>
        </p:blipFill>
        <p:spPr>
          <a:xfrm>
            <a:off x="4592190" y="5436323"/>
            <a:ext cx="1028700" cy="241300"/>
          </a:xfrm>
          <a:prstGeom prst="rect">
            <a:avLst/>
          </a:prstGeom>
        </p:spPr>
      </p:pic>
      <p:pic>
        <p:nvPicPr>
          <p:cNvPr id="27" name="Picture 26"/>
          <p:cNvPicPr>
            <a:picLocks noChangeAspect="1"/>
          </p:cNvPicPr>
          <p:nvPr/>
        </p:nvPicPr>
        <p:blipFill>
          <a:blip r:embed="rId7"/>
          <a:stretch>
            <a:fillRect/>
          </a:stretch>
        </p:blipFill>
        <p:spPr>
          <a:xfrm>
            <a:off x="10711129" y="1569927"/>
            <a:ext cx="381000" cy="723900"/>
          </a:xfrm>
          <a:prstGeom prst="rect">
            <a:avLst/>
          </a:prstGeom>
        </p:spPr>
      </p:pic>
      <p:pic>
        <p:nvPicPr>
          <p:cNvPr id="14" name="Picture 13"/>
          <p:cNvPicPr>
            <a:picLocks noChangeAspect="1"/>
          </p:cNvPicPr>
          <p:nvPr/>
        </p:nvPicPr>
        <p:blipFill>
          <a:blip r:embed="rId8"/>
          <a:stretch>
            <a:fillRect/>
          </a:stretch>
        </p:blipFill>
        <p:spPr>
          <a:xfrm>
            <a:off x="7633136" y="419247"/>
            <a:ext cx="2603500" cy="520700"/>
          </a:xfrm>
          <a:prstGeom prst="rect">
            <a:avLst/>
          </a:prstGeom>
          <a:ln w="31750">
            <a:solidFill>
              <a:schemeClr val="bg1"/>
            </a:solidFill>
          </a:ln>
        </p:spPr>
      </p:pic>
      <p:pic>
        <p:nvPicPr>
          <p:cNvPr id="15" name="Picture 14"/>
          <p:cNvPicPr>
            <a:picLocks noChangeAspect="1"/>
          </p:cNvPicPr>
          <p:nvPr/>
        </p:nvPicPr>
        <p:blipFill>
          <a:blip r:embed="rId9"/>
          <a:stretch>
            <a:fillRect/>
          </a:stretch>
        </p:blipFill>
        <p:spPr>
          <a:xfrm>
            <a:off x="9252030" y="546247"/>
            <a:ext cx="609600" cy="266700"/>
          </a:xfrm>
          <a:prstGeom prst="rect">
            <a:avLst/>
          </a:prstGeom>
        </p:spPr>
      </p:pic>
    </p:spTree>
    <p:extLst>
      <p:ext uri="{BB962C8B-B14F-4D97-AF65-F5344CB8AC3E}">
        <p14:creationId xmlns:p14="http://schemas.microsoft.com/office/powerpoint/2010/main" val="1280984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786" y="1055575"/>
            <a:ext cx="5410200" cy="5384800"/>
          </a:xfrm>
          <a:prstGeom prst="rect">
            <a:avLst/>
          </a:prstGeom>
          <a:ln w="31750">
            <a:solidFill>
              <a:schemeClr val="bg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99" y="1055575"/>
            <a:ext cx="5410200" cy="5384800"/>
          </a:xfrm>
          <a:prstGeom prst="rect">
            <a:avLst/>
          </a:prstGeom>
          <a:ln w="31750">
            <a:solidFill>
              <a:schemeClr val="bg1"/>
            </a:solidFill>
          </a:ln>
        </p:spPr>
      </p:pic>
      <p:sp>
        <p:nvSpPr>
          <p:cNvPr id="2" name="Title 1"/>
          <p:cNvSpPr>
            <a:spLocks noGrp="1"/>
          </p:cNvSpPr>
          <p:nvPr>
            <p:ph type="title"/>
          </p:nvPr>
        </p:nvSpPr>
        <p:spPr>
          <a:xfrm>
            <a:off x="548640" y="19491"/>
            <a:ext cx="7840448" cy="1320212"/>
          </a:xfrm>
        </p:spPr>
        <p:txBody>
          <a:bodyPr/>
          <a:lstStyle/>
          <a:p>
            <a:r>
              <a:rPr lang="en-US" b="1" dirty="0" smtClean="0">
                <a:solidFill>
                  <a:schemeClr val="accent4"/>
                </a:solidFill>
              </a:rPr>
              <a:t>Further Insight:  Results</a:t>
            </a:r>
            <a:endParaRPr lang="en-US" b="1" dirty="0">
              <a:solidFill>
                <a:schemeClr val="accent4"/>
              </a:solidFill>
            </a:endParaRPr>
          </a:p>
        </p:txBody>
      </p:sp>
      <p:sp>
        <p:nvSpPr>
          <p:cNvPr id="10" name="TextBox 9"/>
          <p:cNvSpPr txBox="1"/>
          <p:nvPr/>
        </p:nvSpPr>
        <p:spPr>
          <a:xfrm>
            <a:off x="2881112" y="1881598"/>
            <a:ext cx="478465" cy="369332"/>
          </a:xfrm>
          <a:prstGeom prst="rect">
            <a:avLst/>
          </a:prstGeom>
          <a:noFill/>
        </p:spPr>
        <p:txBody>
          <a:bodyPr wrap="square" rtlCol="0">
            <a:spAutoFit/>
          </a:bodyPr>
          <a:lstStyle/>
          <a:p>
            <a:r>
              <a:rPr lang="en-US" dirty="0" smtClean="0">
                <a:solidFill>
                  <a:schemeClr val="bg1"/>
                </a:solidFill>
              </a:rPr>
              <a:t>0.1</a:t>
            </a:r>
            <a:endParaRPr lang="en-US" dirty="0">
              <a:solidFill>
                <a:schemeClr val="bg1"/>
              </a:solidFill>
            </a:endParaRPr>
          </a:p>
        </p:txBody>
      </p:sp>
      <p:sp>
        <p:nvSpPr>
          <p:cNvPr id="21" name="TextBox 20"/>
          <p:cNvSpPr txBox="1"/>
          <p:nvPr/>
        </p:nvSpPr>
        <p:spPr>
          <a:xfrm>
            <a:off x="3428218" y="3336041"/>
            <a:ext cx="290218" cy="369332"/>
          </a:xfrm>
          <a:prstGeom prst="rect">
            <a:avLst/>
          </a:prstGeom>
          <a:noFill/>
        </p:spPr>
        <p:txBody>
          <a:bodyPr wrap="square" rtlCol="0">
            <a:spAutoFit/>
          </a:bodyPr>
          <a:lstStyle/>
          <a:p>
            <a:r>
              <a:rPr lang="en-US" dirty="0">
                <a:solidFill>
                  <a:schemeClr val="bg1"/>
                </a:solidFill>
              </a:rPr>
              <a:t>1</a:t>
            </a:r>
          </a:p>
        </p:txBody>
      </p:sp>
      <p:pic>
        <p:nvPicPr>
          <p:cNvPr id="4" name="Picture 3"/>
          <p:cNvPicPr>
            <a:picLocks noChangeAspect="1"/>
          </p:cNvPicPr>
          <p:nvPr/>
        </p:nvPicPr>
        <p:blipFill>
          <a:blip r:embed="rId4"/>
          <a:stretch>
            <a:fillRect/>
          </a:stretch>
        </p:blipFill>
        <p:spPr>
          <a:xfrm>
            <a:off x="4566790" y="1659128"/>
            <a:ext cx="1054100" cy="825500"/>
          </a:xfrm>
          <a:prstGeom prst="rect">
            <a:avLst/>
          </a:prstGeom>
        </p:spPr>
      </p:pic>
      <p:pic>
        <p:nvPicPr>
          <p:cNvPr id="9" name="Picture 8"/>
          <p:cNvPicPr>
            <a:picLocks noChangeAspect="1"/>
          </p:cNvPicPr>
          <p:nvPr/>
        </p:nvPicPr>
        <p:blipFill>
          <a:blip r:embed="rId5"/>
          <a:stretch>
            <a:fillRect/>
          </a:stretch>
        </p:blipFill>
        <p:spPr>
          <a:xfrm>
            <a:off x="1574415" y="5436323"/>
            <a:ext cx="1460500" cy="241300"/>
          </a:xfrm>
          <a:prstGeom prst="rect">
            <a:avLst/>
          </a:prstGeom>
        </p:spPr>
      </p:pic>
      <p:pic>
        <p:nvPicPr>
          <p:cNvPr id="11" name="Picture 10"/>
          <p:cNvPicPr>
            <a:picLocks noChangeAspect="1"/>
          </p:cNvPicPr>
          <p:nvPr/>
        </p:nvPicPr>
        <p:blipFill>
          <a:blip r:embed="rId6"/>
          <a:stretch>
            <a:fillRect/>
          </a:stretch>
        </p:blipFill>
        <p:spPr>
          <a:xfrm>
            <a:off x="4592190" y="5436323"/>
            <a:ext cx="1028700" cy="241300"/>
          </a:xfrm>
          <a:prstGeom prst="rect">
            <a:avLst/>
          </a:prstGeom>
        </p:spPr>
      </p:pic>
      <p:pic>
        <p:nvPicPr>
          <p:cNvPr id="27" name="Picture 26"/>
          <p:cNvPicPr>
            <a:picLocks noChangeAspect="1"/>
          </p:cNvPicPr>
          <p:nvPr/>
        </p:nvPicPr>
        <p:blipFill>
          <a:blip r:embed="rId7"/>
          <a:stretch>
            <a:fillRect/>
          </a:stretch>
        </p:blipFill>
        <p:spPr>
          <a:xfrm>
            <a:off x="10711129" y="1569927"/>
            <a:ext cx="381000" cy="723900"/>
          </a:xfrm>
          <a:prstGeom prst="rect">
            <a:avLst/>
          </a:prstGeom>
        </p:spPr>
      </p:pic>
      <p:pic>
        <p:nvPicPr>
          <p:cNvPr id="14" name="Picture 13"/>
          <p:cNvPicPr>
            <a:picLocks noChangeAspect="1"/>
          </p:cNvPicPr>
          <p:nvPr/>
        </p:nvPicPr>
        <p:blipFill>
          <a:blip r:embed="rId8"/>
          <a:stretch>
            <a:fillRect/>
          </a:stretch>
        </p:blipFill>
        <p:spPr>
          <a:xfrm>
            <a:off x="7633136" y="419247"/>
            <a:ext cx="2603500" cy="520700"/>
          </a:xfrm>
          <a:prstGeom prst="rect">
            <a:avLst/>
          </a:prstGeom>
          <a:ln w="31750">
            <a:solidFill>
              <a:schemeClr val="bg1"/>
            </a:solidFill>
          </a:ln>
        </p:spPr>
      </p:pic>
      <p:pic>
        <p:nvPicPr>
          <p:cNvPr id="5" name="Picture 4"/>
          <p:cNvPicPr>
            <a:picLocks noChangeAspect="1"/>
          </p:cNvPicPr>
          <p:nvPr/>
        </p:nvPicPr>
        <p:blipFill>
          <a:blip r:embed="rId9"/>
          <a:stretch>
            <a:fillRect/>
          </a:stretch>
        </p:blipFill>
        <p:spPr>
          <a:xfrm>
            <a:off x="9265237" y="546247"/>
            <a:ext cx="749300" cy="266700"/>
          </a:xfrm>
          <a:prstGeom prst="rect">
            <a:avLst/>
          </a:prstGeom>
        </p:spPr>
      </p:pic>
    </p:spTree>
    <p:extLst>
      <p:ext uri="{BB962C8B-B14F-4D97-AF65-F5344CB8AC3E}">
        <p14:creationId xmlns:p14="http://schemas.microsoft.com/office/powerpoint/2010/main" val="579167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615355" y="16789"/>
            <a:ext cx="6342184" cy="1749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4"/>
                </a:solidFill>
              </a:rPr>
              <a:t>Textbook on Climatology: 1944</a:t>
            </a:r>
            <a:endParaRPr lang="en-US" b="1" dirty="0">
              <a:solidFill>
                <a:schemeClr val="accent4"/>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6" y="246184"/>
            <a:ext cx="845157" cy="6365631"/>
          </a:xfrm>
          <a:prstGeom prst="rect">
            <a:avLst/>
          </a:prstGeom>
          <a:ln w="31750">
            <a:solidFill>
              <a:srgbClr val="C00000"/>
            </a:solidFill>
          </a:ln>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097" y="246184"/>
            <a:ext cx="3830066" cy="6365631"/>
          </a:xfrm>
          <a:prstGeom prst="rect">
            <a:avLst/>
          </a:prstGeom>
          <a:ln w="31750">
            <a:solidFill>
              <a:schemeClr val="bg1"/>
            </a:solidFill>
          </a:ln>
          <a:effectLst/>
        </p:spPr>
      </p:pic>
      <p:sp>
        <p:nvSpPr>
          <p:cNvPr id="10" name="TextBox 9"/>
          <p:cNvSpPr txBox="1"/>
          <p:nvPr/>
        </p:nvSpPr>
        <p:spPr>
          <a:xfrm>
            <a:off x="5638776" y="1675829"/>
            <a:ext cx="6103179" cy="58477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Quotes from Bernhard:</a:t>
            </a:r>
          </a:p>
        </p:txBody>
      </p:sp>
      <p:sp>
        <p:nvSpPr>
          <p:cNvPr id="12" name="TextBox 11"/>
          <p:cNvSpPr txBox="1"/>
          <p:nvPr/>
        </p:nvSpPr>
        <p:spPr>
          <a:xfrm>
            <a:off x="6084546" y="2259624"/>
            <a:ext cx="5978498" cy="4278094"/>
          </a:xfrm>
          <a:prstGeom prst="rect">
            <a:avLst/>
          </a:prstGeom>
          <a:noFill/>
        </p:spPr>
        <p:txBody>
          <a:bodyPr wrap="square" rtlCol="0">
            <a:spAutoFit/>
          </a:bodyPr>
          <a:lstStyle/>
          <a:p>
            <a:pPr marL="514350" indent="-514350">
              <a:spcBef>
                <a:spcPts val="1200"/>
              </a:spcBef>
              <a:buClr>
                <a:srgbClr val="00B0F0"/>
              </a:buClr>
              <a:buFont typeface="+mj-lt"/>
              <a:buAutoNum type="arabicPeriod"/>
            </a:pPr>
            <a:r>
              <a:rPr lang="en-US" sz="2800" dirty="0" smtClean="0">
                <a:solidFill>
                  <a:schemeClr val="accent4">
                    <a:lumMod val="40000"/>
                    <a:lumOff val="60000"/>
                  </a:schemeClr>
                </a:solidFill>
              </a:rPr>
              <a:t>This book was written “because I had to give a course on the subject at MIT.”</a:t>
            </a:r>
          </a:p>
          <a:p>
            <a:pPr marL="514350" indent="-514350">
              <a:spcBef>
                <a:spcPts val="1200"/>
              </a:spcBef>
              <a:buClr>
                <a:srgbClr val="00B0F0"/>
              </a:buClr>
              <a:buFont typeface="+mj-lt"/>
              <a:buAutoNum type="arabicPeriod"/>
            </a:pPr>
            <a:r>
              <a:rPr lang="en-US" sz="2800" dirty="0" smtClean="0">
                <a:solidFill>
                  <a:schemeClr val="accent4">
                    <a:lumMod val="40000"/>
                    <a:lumOff val="60000"/>
                  </a:schemeClr>
                </a:solidFill>
              </a:rPr>
              <a:t>“Because of my abysmal ignorance of synoptic meteorology, I invited Austin to coauthor the book.”</a:t>
            </a:r>
          </a:p>
          <a:p>
            <a:pPr marL="514350" indent="-514350">
              <a:spcBef>
                <a:spcPts val="1200"/>
              </a:spcBef>
              <a:buClr>
                <a:srgbClr val="00B0F0"/>
              </a:buClr>
              <a:buFont typeface="+mj-lt"/>
              <a:buAutoNum type="arabicPeriod"/>
            </a:pPr>
            <a:r>
              <a:rPr lang="en-US" sz="2800" dirty="0" smtClean="0">
                <a:solidFill>
                  <a:schemeClr val="accent4">
                    <a:lumMod val="40000"/>
                    <a:lumOff val="60000"/>
                  </a:schemeClr>
                </a:solidFill>
              </a:rPr>
              <a:t>“</a:t>
            </a:r>
            <a:r>
              <a:rPr lang="mr-IN" sz="2800" dirty="0" smtClean="0">
                <a:solidFill>
                  <a:schemeClr val="accent4">
                    <a:lumMod val="40000"/>
                    <a:lumOff val="60000"/>
                  </a:schemeClr>
                </a:solidFill>
              </a:rPr>
              <a:t>…</a:t>
            </a:r>
            <a:r>
              <a:rPr lang="en-US" sz="2800" dirty="0" smtClean="0">
                <a:solidFill>
                  <a:schemeClr val="accent4">
                    <a:lumMod val="40000"/>
                    <a:lumOff val="60000"/>
                  </a:schemeClr>
                </a:solidFill>
              </a:rPr>
              <a:t> the climatology of the upper atmosphere will expand considerably in the future.”</a:t>
            </a:r>
            <a:endParaRPr lang="en-US" sz="2800" dirty="0">
              <a:solidFill>
                <a:schemeClr val="accent4">
                  <a:lumMod val="40000"/>
                  <a:lumOff val="60000"/>
                </a:schemeClr>
              </a:solidFill>
            </a:endParaRPr>
          </a:p>
        </p:txBody>
      </p:sp>
    </p:spTree>
    <p:extLst>
      <p:ext uri="{BB962C8B-B14F-4D97-AF65-F5344CB8AC3E}">
        <p14:creationId xmlns:p14="http://schemas.microsoft.com/office/powerpoint/2010/main" val="1798927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786" y="1055575"/>
            <a:ext cx="5410200" cy="5384800"/>
          </a:xfrm>
          <a:prstGeom prst="rect">
            <a:avLst/>
          </a:prstGeom>
          <a:ln w="31750">
            <a:solidFill>
              <a:schemeClr val="bg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99" y="1055575"/>
            <a:ext cx="5410200" cy="5384800"/>
          </a:xfrm>
          <a:prstGeom prst="rect">
            <a:avLst/>
          </a:prstGeom>
          <a:ln w="31750">
            <a:solidFill>
              <a:schemeClr val="bg1"/>
            </a:solidFill>
          </a:ln>
        </p:spPr>
      </p:pic>
      <p:sp>
        <p:nvSpPr>
          <p:cNvPr id="2" name="Title 1"/>
          <p:cNvSpPr>
            <a:spLocks noGrp="1"/>
          </p:cNvSpPr>
          <p:nvPr>
            <p:ph type="title"/>
          </p:nvPr>
        </p:nvSpPr>
        <p:spPr>
          <a:xfrm>
            <a:off x="548640" y="19491"/>
            <a:ext cx="7840448" cy="1320212"/>
          </a:xfrm>
        </p:spPr>
        <p:txBody>
          <a:bodyPr/>
          <a:lstStyle/>
          <a:p>
            <a:r>
              <a:rPr lang="en-US" b="1" dirty="0" smtClean="0">
                <a:solidFill>
                  <a:schemeClr val="accent4"/>
                </a:solidFill>
              </a:rPr>
              <a:t>Further Insight:  Results</a:t>
            </a:r>
            <a:endParaRPr lang="en-US" b="1" dirty="0">
              <a:solidFill>
                <a:schemeClr val="accent4"/>
              </a:solidFill>
            </a:endParaRPr>
          </a:p>
        </p:txBody>
      </p:sp>
      <p:sp>
        <p:nvSpPr>
          <p:cNvPr id="10" name="TextBox 9"/>
          <p:cNvSpPr txBox="1"/>
          <p:nvPr/>
        </p:nvSpPr>
        <p:spPr>
          <a:xfrm>
            <a:off x="2881112" y="1881598"/>
            <a:ext cx="478465" cy="369332"/>
          </a:xfrm>
          <a:prstGeom prst="rect">
            <a:avLst/>
          </a:prstGeom>
          <a:noFill/>
        </p:spPr>
        <p:txBody>
          <a:bodyPr wrap="square" rtlCol="0">
            <a:spAutoFit/>
          </a:bodyPr>
          <a:lstStyle/>
          <a:p>
            <a:r>
              <a:rPr lang="en-US" dirty="0" smtClean="0">
                <a:solidFill>
                  <a:schemeClr val="bg1"/>
                </a:solidFill>
              </a:rPr>
              <a:t>0.1</a:t>
            </a:r>
            <a:endParaRPr lang="en-US" dirty="0">
              <a:solidFill>
                <a:schemeClr val="bg1"/>
              </a:solidFill>
            </a:endParaRPr>
          </a:p>
        </p:txBody>
      </p:sp>
      <p:sp>
        <p:nvSpPr>
          <p:cNvPr id="21" name="TextBox 20"/>
          <p:cNvSpPr txBox="1"/>
          <p:nvPr/>
        </p:nvSpPr>
        <p:spPr>
          <a:xfrm>
            <a:off x="3428218" y="3336041"/>
            <a:ext cx="290218" cy="369332"/>
          </a:xfrm>
          <a:prstGeom prst="rect">
            <a:avLst/>
          </a:prstGeom>
          <a:noFill/>
        </p:spPr>
        <p:txBody>
          <a:bodyPr wrap="square" rtlCol="0">
            <a:spAutoFit/>
          </a:bodyPr>
          <a:lstStyle/>
          <a:p>
            <a:r>
              <a:rPr lang="en-US" dirty="0">
                <a:solidFill>
                  <a:schemeClr val="bg1"/>
                </a:solidFill>
              </a:rPr>
              <a:t>1</a:t>
            </a:r>
          </a:p>
        </p:txBody>
      </p:sp>
      <p:pic>
        <p:nvPicPr>
          <p:cNvPr id="4" name="Picture 3"/>
          <p:cNvPicPr>
            <a:picLocks noChangeAspect="1"/>
          </p:cNvPicPr>
          <p:nvPr/>
        </p:nvPicPr>
        <p:blipFill>
          <a:blip r:embed="rId4"/>
          <a:stretch>
            <a:fillRect/>
          </a:stretch>
        </p:blipFill>
        <p:spPr>
          <a:xfrm>
            <a:off x="4566790" y="1659128"/>
            <a:ext cx="1054100" cy="825500"/>
          </a:xfrm>
          <a:prstGeom prst="rect">
            <a:avLst/>
          </a:prstGeom>
        </p:spPr>
      </p:pic>
      <p:pic>
        <p:nvPicPr>
          <p:cNvPr id="9" name="Picture 8"/>
          <p:cNvPicPr>
            <a:picLocks noChangeAspect="1"/>
          </p:cNvPicPr>
          <p:nvPr/>
        </p:nvPicPr>
        <p:blipFill>
          <a:blip r:embed="rId5"/>
          <a:stretch>
            <a:fillRect/>
          </a:stretch>
        </p:blipFill>
        <p:spPr>
          <a:xfrm>
            <a:off x="1574415" y="5436323"/>
            <a:ext cx="1460500" cy="241300"/>
          </a:xfrm>
          <a:prstGeom prst="rect">
            <a:avLst/>
          </a:prstGeom>
        </p:spPr>
      </p:pic>
      <p:pic>
        <p:nvPicPr>
          <p:cNvPr id="11" name="Picture 10"/>
          <p:cNvPicPr>
            <a:picLocks noChangeAspect="1"/>
          </p:cNvPicPr>
          <p:nvPr/>
        </p:nvPicPr>
        <p:blipFill>
          <a:blip r:embed="rId6"/>
          <a:stretch>
            <a:fillRect/>
          </a:stretch>
        </p:blipFill>
        <p:spPr>
          <a:xfrm>
            <a:off x="4592190" y="5436323"/>
            <a:ext cx="1028700" cy="241300"/>
          </a:xfrm>
          <a:prstGeom prst="rect">
            <a:avLst/>
          </a:prstGeom>
        </p:spPr>
      </p:pic>
      <p:pic>
        <p:nvPicPr>
          <p:cNvPr id="27" name="Picture 26"/>
          <p:cNvPicPr>
            <a:picLocks noChangeAspect="1"/>
          </p:cNvPicPr>
          <p:nvPr/>
        </p:nvPicPr>
        <p:blipFill>
          <a:blip r:embed="rId7"/>
          <a:stretch>
            <a:fillRect/>
          </a:stretch>
        </p:blipFill>
        <p:spPr>
          <a:xfrm>
            <a:off x="10711129" y="1569927"/>
            <a:ext cx="381000" cy="723900"/>
          </a:xfrm>
          <a:prstGeom prst="rect">
            <a:avLst/>
          </a:prstGeom>
        </p:spPr>
      </p:pic>
      <p:pic>
        <p:nvPicPr>
          <p:cNvPr id="14" name="Picture 13"/>
          <p:cNvPicPr>
            <a:picLocks noChangeAspect="1"/>
          </p:cNvPicPr>
          <p:nvPr/>
        </p:nvPicPr>
        <p:blipFill>
          <a:blip r:embed="rId8"/>
          <a:stretch>
            <a:fillRect/>
          </a:stretch>
        </p:blipFill>
        <p:spPr>
          <a:xfrm>
            <a:off x="7633136" y="419247"/>
            <a:ext cx="2603500" cy="520700"/>
          </a:xfrm>
          <a:prstGeom prst="rect">
            <a:avLst/>
          </a:prstGeom>
          <a:ln w="31750">
            <a:solidFill>
              <a:schemeClr val="bg1"/>
            </a:solidFill>
          </a:ln>
        </p:spPr>
      </p:pic>
      <p:pic>
        <p:nvPicPr>
          <p:cNvPr id="5" name="Picture 4"/>
          <p:cNvPicPr>
            <a:picLocks noChangeAspect="1"/>
          </p:cNvPicPr>
          <p:nvPr/>
        </p:nvPicPr>
        <p:blipFill>
          <a:blip r:embed="rId9"/>
          <a:stretch>
            <a:fillRect/>
          </a:stretch>
        </p:blipFill>
        <p:spPr>
          <a:xfrm>
            <a:off x="9247207" y="546247"/>
            <a:ext cx="457200" cy="266700"/>
          </a:xfrm>
          <a:prstGeom prst="rect">
            <a:avLst/>
          </a:prstGeom>
        </p:spPr>
      </p:pic>
    </p:spTree>
    <p:extLst>
      <p:ext uri="{BB962C8B-B14F-4D97-AF65-F5344CB8AC3E}">
        <p14:creationId xmlns:p14="http://schemas.microsoft.com/office/powerpoint/2010/main" val="16664858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36"/>
            <a:ext cx="10515600" cy="1325563"/>
          </a:xfrm>
        </p:spPr>
        <p:txBody>
          <a:bodyPr/>
          <a:lstStyle/>
          <a:p>
            <a:pPr algn="ctr"/>
            <a:r>
              <a:rPr lang="en-US" b="1" dirty="0" smtClean="0">
                <a:solidFill>
                  <a:srgbClr val="FFFF00"/>
                </a:solidFill>
              </a:rPr>
              <a:t>Concluding Remarks</a:t>
            </a:r>
            <a:endParaRPr lang="en-US" b="1" dirty="0">
              <a:solidFill>
                <a:srgbClr val="FFFF00"/>
              </a:solidFill>
            </a:endParaRPr>
          </a:p>
        </p:txBody>
      </p:sp>
      <p:sp>
        <p:nvSpPr>
          <p:cNvPr id="3" name="TextBox 2"/>
          <p:cNvSpPr txBox="1"/>
          <p:nvPr/>
        </p:nvSpPr>
        <p:spPr>
          <a:xfrm>
            <a:off x="694481" y="1339799"/>
            <a:ext cx="10880204" cy="39703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Older view presented by </a:t>
            </a:r>
            <a:r>
              <a:rPr lang="en-US" sz="3200" dirty="0" err="1" smtClean="0"/>
              <a:t>Charney</a:t>
            </a:r>
            <a:r>
              <a:rPr lang="en-US" sz="3200" dirty="0" smtClean="0"/>
              <a:t> and </a:t>
            </a:r>
            <a:r>
              <a:rPr lang="en-US" sz="3200" dirty="0" err="1" smtClean="0"/>
              <a:t>Eliassen</a:t>
            </a:r>
            <a:r>
              <a:rPr lang="en-US" sz="3200" dirty="0" smtClean="0"/>
              <a:t> (1964) and </a:t>
            </a:r>
            <a:r>
              <a:rPr lang="en-US" sz="3200" dirty="0" err="1" smtClean="0"/>
              <a:t>Charney</a:t>
            </a:r>
            <a:r>
              <a:rPr lang="en-US" sz="3200" dirty="0" smtClean="0"/>
              <a:t> (1971):</a:t>
            </a:r>
          </a:p>
          <a:p>
            <a:pPr marL="1371600" lvl="2" indent="-457200">
              <a:spcBef>
                <a:spcPts val="1200"/>
              </a:spcBef>
              <a:buClr>
                <a:srgbClr val="00B0F0"/>
              </a:buClr>
              <a:buSzPct val="85000"/>
              <a:buFont typeface="AppleSymbols" charset="0"/>
              <a:buChar char="⦿"/>
            </a:pPr>
            <a:r>
              <a:rPr lang="en-US" sz="2800" dirty="0" smtClean="0">
                <a:solidFill>
                  <a:schemeClr val="accent4">
                    <a:lumMod val="40000"/>
                    <a:lumOff val="60000"/>
                  </a:schemeClr>
                </a:solidFill>
              </a:rPr>
              <a:t>Basic dynamics of both TCs and the ITCZ could be understood through linear stability analyses involving balanced models with parameterized convection</a:t>
            </a:r>
          </a:p>
          <a:p>
            <a:pPr marL="1371600" lvl="2" indent="-457200">
              <a:spcBef>
                <a:spcPts val="1200"/>
              </a:spcBef>
              <a:buClr>
                <a:srgbClr val="00B0F0"/>
              </a:buClr>
              <a:buSzPct val="85000"/>
              <a:buFont typeface="AppleSymbols" charset="0"/>
              <a:buChar char="⦿"/>
            </a:pPr>
            <a:r>
              <a:rPr lang="en-US" sz="2800" dirty="0" smtClean="0">
                <a:solidFill>
                  <a:schemeClr val="accent4">
                    <a:lumMod val="40000"/>
                    <a:lumOff val="60000"/>
                  </a:schemeClr>
                </a:solidFill>
              </a:rPr>
              <a:t>For unstable disturbances, the primary circulation, the secondary circulation, and the </a:t>
            </a:r>
            <a:r>
              <a:rPr lang="en-US" sz="2800" dirty="0" err="1" smtClean="0">
                <a:solidFill>
                  <a:schemeClr val="accent4">
                    <a:lumMod val="40000"/>
                    <a:lumOff val="60000"/>
                  </a:schemeClr>
                </a:solidFill>
              </a:rPr>
              <a:t>diabatic</a:t>
            </a:r>
            <a:r>
              <a:rPr lang="en-US" sz="2800" dirty="0" smtClean="0">
                <a:solidFill>
                  <a:schemeClr val="accent4">
                    <a:lumMod val="40000"/>
                    <a:lumOff val="60000"/>
                  </a:schemeClr>
                </a:solidFill>
              </a:rPr>
              <a:t> heating all increase exponentially with time</a:t>
            </a:r>
          </a:p>
        </p:txBody>
      </p:sp>
    </p:spTree>
    <p:extLst>
      <p:ext uri="{BB962C8B-B14F-4D97-AF65-F5344CB8AC3E}">
        <p14:creationId xmlns:p14="http://schemas.microsoft.com/office/powerpoint/2010/main" val="151186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36"/>
            <a:ext cx="10515600" cy="1325563"/>
          </a:xfrm>
        </p:spPr>
        <p:txBody>
          <a:bodyPr/>
          <a:lstStyle/>
          <a:p>
            <a:pPr algn="ctr"/>
            <a:r>
              <a:rPr lang="en-US" b="1" dirty="0" smtClean="0">
                <a:solidFill>
                  <a:srgbClr val="FFFF00"/>
                </a:solidFill>
              </a:rPr>
              <a:t>Concluding Remarks</a:t>
            </a:r>
            <a:endParaRPr lang="en-US" b="1" dirty="0">
              <a:solidFill>
                <a:srgbClr val="FFFF00"/>
              </a:solidFill>
            </a:endParaRPr>
          </a:p>
        </p:txBody>
      </p:sp>
      <p:sp>
        <p:nvSpPr>
          <p:cNvPr id="3" name="TextBox 2"/>
          <p:cNvSpPr txBox="1"/>
          <p:nvPr/>
        </p:nvSpPr>
        <p:spPr>
          <a:xfrm>
            <a:off x="694481" y="1048255"/>
            <a:ext cx="10880204" cy="38318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Modern view:</a:t>
            </a:r>
          </a:p>
          <a:p>
            <a:pPr marL="1371600" lvl="2"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Better understanding can be obtained through the analysis of the nonlinear aspects of the PV evolution</a:t>
            </a:r>
          </a:p>
          <a:p>
            <a:pPr marL="1371600" lvl="2"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Allows the primary circulation to increase exponentially in time while the </a:t>
            </a:r>
            <a:r>
              <a:rPr lang="en-US" sz="2800" dirty="0" err="1" smtClean="0">
                <a:solidFill>
                  <a:schemeClr val="accent4">
                    <a:lumMod val="40000"/>
                    <a:lumOff val="60000"/>
                  </a:schemeClr>
                </a:solidFill>
              </a:rPr>
              <a:t>diabatic</a:t>
            </a:r>
            <a:r>
              <a:rPr lang="en-US" sz="2800" dirty="0" smtClean="0">
                <a:solidFill>
                  <a:schemeClr val="accent4">
                    <a:lumMod val="40000"/>
                    <a:lumOff val="60000"/>
                  </a:schemeClr>
                </a:solidFill>
              </a:rPr>
              <a:t> heating is fixed</a:t>
            </a:r>
          </a:p>
          <a:p>
            <a:pPr marL="1371600" lvl="2" indent="-457200">
              <a:spcBef>
                <a:spcPts val="600"/>
              </a:spcBef>
              <a:buClr>
                <a:srgbClr val="00B0F0"/>
              </a:buClr>
              <a:buSzPct val="85000"/>
              <a:buFont typeface="AppleSymbols" charset="0"/>
              <a:buChar char="⦿"/>
            </a:pPr>
            <a:r>
              <a:rPr lang="en-US" sz="2800" dirty="0" smtClean="0">
                <a:solidFill>
                  <a:schemeClr val="accent4">
                    <a:lumMod val="40000"/>
                    <a:lumOff val="60000"/>
                  </a:schemeClr>
                </a:solidFill>
              </a:rPr>
              <a:t>Recognizes that the nonlinear dynamics of the boundary layer produces sharp, intense boundary layer pumping that dictates the position of the eyewall and size of the eye</a:t>
            </a:r>
          </a:p>
        </p:txBody>
      </p:sp>
      <p:sp>
        <p:nvSpPr>
          <p:cNvPr id="4" name="TextBox 3"/>
          <p:cNvSpPr txBox="1"/>
          <p:nvPr/>
        </p:nvSpPr>
        <p:spPr>
          <a:xfrm>
            <a:off x="838200" y="4880073"/>
            <a:ext cx="10880204" cy="160043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Major challenge for future research:</a:t>
            </a:r>
          </a:p>
          <a:p>
            <a:pPr marL="1371600" lvl="2" indent="-457200">
              <a:spcBef>
                <a:spcPts val="1200"/>
              </a:spcBef>
              <a:buClr>
                <a:srgbClr val="00B0F0"/>
              </a:buClr>
              <a:buSzPct val="85000"/>
              <a:buFont typeface="AppleSymbols" charset="0"/>
              <a:buChar char="⦿"/>
            </a:pPr>
            <a:r>
              <a:rPr lang="en-US" sz="2800" dirty="0">
                <a:solidFill>
                  <a:schemeClr val="accent4">
                    <a:lumMod val="40000"/>
                    <a:lumOff val="60000"/>
                  </a:schemeClr>
                </a:solidFill>
              </a:rPr>
              <a:t>I</a:t>
            </a:r>
            <a:r>
              <a:rPr lang="en-US" sz="2800" dirty="0" smtClean="0">
                <a:solidFill>
                  <a:schemeClr val="accent4">
                    <a:lumMod val="40000"/>
                    <a:lumOff val="60000"/>
                  </a:schemeClr>
                </a:solidFill>
              </a:rPr>
              <a:t>mprove intensity forecasting by improving numerical simulation of the TC’s mesoscale power plant</a:t>
            </a:r>
          </a:p>
        </p:txBody>
      </p:sp>
    </p:spTree>
    <p:extLst>
      <p:ext uri="{BB962C8B-B14F-4D97-AF65-F5344CB8AC3E}">
        <p14:creationId xmlns:p14="http://schemas.microsoft.com/office/powerpoint/2010/main" val="184416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5250"/>
            <a:ext cx="10515600" cy="1325563"/>
          </a:xfrm>
        </p:spPr>
        <p:txBody>
          <a:bodyPr/>
          <a:lstStyle/>
          <a:p>
            <a:pPr algn="ctr"/>
            <a:r>
              <a:rPr lang="en-US" b="1" dirty="0" smtClean="0">
                <a:solidFill>
                  <a:srgbClr val="FFFF00"/>
                </a:solidFill>
              </a:rPr>
              <a:t>Be Sure to Attend Next Year’s</a:t>
            </a:r>
            <a:br>
              <a:rPr lang="en-US" b="1" dirty="0" smtClean="0">
                <a:solidFill>
                  <a:srgbClr val="FFFF00"/>
                </a:solidFill>
              </a:rPr>
            </a:br>
            <a:r>
              <a:rPr lang="en-US" b="1" dirty="0" smtClean="0">
                <a:solidFill>
                  <a:srgbClr val="FFFF00"/>
                </a:solidFill>
              </a:rPr>
              <a:t>Bernhard </a:t>
            </a:r>
            <a:r>
              <a:rPr lang="en-US" b="1" dirty="0" err="1" smtClean="0">
                <a:solidFill>
                  <a:srgbClr val="FFFF00"/>
                </a:solidFill>
              </a:rPr>
              <a:t>Haurwitz</a:t>
            </a:r>
            <a:r>
              <a:rPr lang="en-US" b="1" dirty="0" smtClean="0">
                <a:solidFill>
                  <a:srgbClr val="FFFF00"/>
                </a:solidFill>
              </a:rPr>
              <a:t> Memorial Lecture</a:t>
            </a:r>
            <a:endParaRPr lang="en-US" b="1" dirty="0">
              <a:solidFill>
                <a:srgbClr val="FFFF00"/>
              </a:solidFill>
            </a:endParaRPr>
          </a:p>
        </p:txBody>
      </p:sp>
      <p:sp>
        <p:nvSpPr>
          <p:cNvPr id="3" name="TextBox 2"/>
          <p:cNvSpPr txBox="1"/>
          <p:nvPr/>
        </p:nvSpPr>
        <p:spPr>
          <a:xfrm>
            <a:off x="4384431" y="1819655"/>
            <a:ext cx="7467599" cy="4001095"/>
          </a:xfrm>
          <a:prstGeom prst="rect">
            <a:avLst/>
          </a:prstGeom>
          <a:noFill/>
        </p:spPr>
        <p:txBody>
          <a:bodyPr wrap="square" rtlCol="0">
            <a:spAutoFit/>
          </a:bodyPr>
          <a:lstStyle/>
          <a:p>
            <a:pPr marL="457200" indent="-457200">
              <a:spcBef>
                <a:spcPts val="1800"/>
              </a:spcBef>
              <a:buClr>
                <a:schemeClr val="accent4"/>
              </a:buClr>
              <a:buSzPct val="85000"/>
              <a:buFont typeface="AppleSymbols" charset="0"/>
              <a:buChar char="⦿"/>
            </a:pPr>
            <a:r>
              <a:rPr lang="en-US" sz="3200" dirty="0" smtClean="0"/>
              <a:t>George </a:t>
            </a:r>
            <a:r>
              <a:rPr lang="en-US" sz="3200" dirty="0" err="1" smtClean="0"/>
              <a:t>Kiladis</a:t>
            </a:r>
            <a:r>
              <a:rPr lang="en-US" sz="3200" dirty="0" smtClean="0"/>
              <a:t>, NOAA ESRL</a:t>
            </a:r>
          </a:p>
          <a:p>
            <a:pPr marL="457200" indent="-457200">
              <a:spcBef>
                <a:spcPts val="1800"/>
              </a:spcBef>
              <a:buClr>
                <a:schemeClr val="accent4"/>
              </a:buClr>
              <a:buSzPct val="85000"/>
              <a:buFont typeface="AppleSymbols" charset="0"/>
              <a:buChar char="⦿"/>
            </a:pPr>
            <a:r>
              <a:rPr lang="en-US" sz="3200" dirty="0" smtClean="0"/>
              <a:t>The Bernhard </a:t>
            </a:r>
            <a:r>
              <a:rPr lang="en-US" sz="3200" dirty="0" err="1" smtClean="0"/>
              <a:t>Haurwitz</a:t>
            </a:r>
            <a:r>
              <a:rPr lang="en-US" sz="3200" dirty="0" smtClean="0"/>
              <a:t> Memorial Lecturer for 2018</a:t>
            </a:r>
          </a:p>
          <a:p>
            <a:pPr marL="457200" indent="-457200">
              <a:spcBef>
                <a:spcPts val="1800"/>
              </a:spcBef>
              <a:buClr>
                <a:schemeClr val="accent4"/>
              </a:buClr>
              <a:buSzPct val="85000"/>
              <a:buFont typeface="AppleSymbols" charset="0"/>
              <a:buChar char="⦿"/>
            </a:pPr>
            <a:r>
              <a:rPr lang="en-US" sz="3200" dirty="0"/>
              <a:t>For influential observational studies of tropical-extratropical wave dynamics and leadership in the field of large-scale tropical meteorology</a:t>
            </a:r>
            <a:endParaRPr lang="en-US" sz="32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50" y="1819655"/>
            <a:ext cx="3446586" cy="4629914"/>
          </a:xfrm>
          <a:prstGeom prst="rect">
            <a:avLst/>
          </a:prstGeom>
          <a:ln w="31750">
            <a:solidFill>
              <a:srgbClr val="C00000"/>
            </a:solidFill>
          </a:ln>
        </p:spPr>
      </p:pic>
    </p:spTree>
    <p:extLst>
      <p:ext uri="{BB962C8B-B14F-4D97-AF65-F5344CB8AC3E}">
        <p14:creationId xmlns:p14="http://schemas.microsoft.com/office/powerpoint/2010/main" val="9621415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36"/>
            <a:ext cx="10515600" cy="1325563"/>
          </a:xfrm>
        </p:spPr>
        <p:txBody>
          <a:bodyPr/>
          <a:lstStyle/>
          <a:p>
            <a:pPr algn="ctr"/>
            <a:r>
              <a:rPr lang="en-US" b="1" dirty="0" smtClean="0">
                <a:solidFill>
                  <a:srgbClr val="FFFF00"/>
                </a:solidFill>
              </a:rPr>
              <a:t>More Information</a:t>
            </a:r>
            <a:endParaRPr lang="en-US" b="1" dirty="0">
              <a:solidFill>
                <a:srgbClr val="FFFF00"/>
              </a:solidFill>
            </a:endParaRPr>
          </a:p>
        </p:txBody>
      </p:sp>
      <p:sp>
        <p:nvSpPr>
          <p:cNvPr id="3" name="TextBox 2"/>
          <p:cNvSpPr txBox="1"/>
          <p:nvPr/>
        </p:nvSpPr>
        <p:spPr>
          <a:xfrm>
            <a:off x="525196" y="1339799"/>
            <a:ext cx="11209604" cy="3354765"/>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This PowerPoint presentation and a more detailed write-up of this presentation are available on the website for the Schubert Research Group at Colorado State University under “Presentations”</a:t>
            </a:r>
          </a:p>
          <a:p>
            <a:pPr marL="1371600" lvl="2" indent="-457200">
              <a:spcBef>
                <a:spcPts val="1200"/>
              </a:spcBef>
              <a:buClr>
                <a:srgbClr val="00B0F0"/>
              </a:buClr>
              <a:buSzPct val="85000"/>
              <a:buFont typeface="AppleSymbols" charset="0"/>
              <a:buChar char="⦿"/>
            </a:pPr>
            <a:r>
              <a:rPr lang="en-US" sz="2800" dirty="0" smtClean="0">
                <a:solidFill>
                  <a:schemeClr val="accent4">
                    <a:lumMod val="40000"/>
                    <a:lumOff val="60000"/>
                  </a:schemeClr>
                </a:solidFill>
              </a:rPr>
              <a:t>http://schubert.atmos.colostate.edu/presentations/</a:t>
            </a:r>
          </a:p>
          <a:p>
            <a:pPr marL="1371600" lvl="2" indent="-457200">
              <a:spcBef>
                <a:spcPts val="1200"/>
              </a:spcBef>
              <a:buClr>
                <a:srgbClr val="00B0F0"/>
              </a:buClr>
              <a:buSzPct val="85000"/>
              <a:buFont typeface="AppleSymbols" charset="0"/>
              <a:buChar char="⦿"/>
            </a:pPr>
            <a:r>
              <a:rPr lang="en-US" sz="2800" dirty="0" smtClean="0">
                <a:solidFill>
                  <a:schemeClr val="accent4">
                    <a:lumMod val="40000"/>
                    <a:lumOff val="60000"/>
                  </a:schemeClr>
                </a:solidFill>
              </a:rPr>
              <a:t>Or search for “CSU Schubert Research Group”</a:t>
            </a:r>
          </a:p>
        </p:txBody>
      </p:sp>
      <p:sp>
        <p:nvSpPr>
          <p:cNvPr id="4" name="TextBox 3"/>
          <p:cNvSpPr txBox="1"/>
          <p:nvPr/>
        </p:nvSpPr>
        <p:spPr>
          <a:xfrm>
            <a:off x="525196" y="4984147"/>
            <a:ext cx="11209604" cy="1077218"/>
          </a:xfrm>
          <a:prstGeom prst="rect">
            <a:avLst/>
          </a:prstGeom>
          <a:noFill/>
        </p:spPr>
        <p:txBody>
          <a:bodyPr wrap="square" rtlCol="0">
            <a:spAutoFit/>
          </a:bodyPr>
          <a:lstStyle/>
          <a:p>
            <a:pPr marL="457200" indent="-457200">
              <a:spcBef>
                <a:spcPts val="1200"/>
              </a:spcBef>
              <a:buClr>
                <a:schemeClr val="accent4"/>
              </a:buClr>
              <a:buSzPct val="85000"/>
              <a:buFont typeface="AppleSymbols" charset="0"/>
              <a:buChar char="⦿"/>
            </a:pPr>
            <a:r>
              <a:rPr lang="en-US" sz="3200" dirty="0" smtClean="0"/>
              <a:t>For more information about the life of Bernhard </a:t>
            </a:r>
            <a:r>
              <a:rPr lang="en-US" sz="3200" dirty="0" err="1" smtClean="0"/>
              <a:t>Haurwitz</a:t>
            </a:r>
            <a:r>
              <a:rPr lang="en-US" sz="3200" dirty="0" smtClean="0"/>
              <a:t>, there are several excellent sources listed on the above website</a:t>
            </a:r>
          </a:p>
        </p:txBody>
      </p:sp>
    </p:spTree>
    <p:extLst>
      <p:ext uri="{BB962C8B-B14F-4D97-AF65-F5344CB8AC3E}">
        <p14:creationId xmlns:p14="http://schemas.microsoft.com/office/powerpoint/2010/main" val="160288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79074" y="6305331"/>
            <a:ext cx="2543442" cy="369332"/>
          </a:xfrm>
          <a:prstGeom prst="rect">
            <a:avLst/>
          </a:prstGeom>
          <a:noFill/>
        </p:spPr>
        <p:txBody>
          <a:bodyPr wrap="square" rtlCol="0">
            <a:spAutoFit/>
          </a:bodyPr>
          <a:lstStyle/>
          <a:p>
            <a:r>
              <a:rPr lang="en-US" dirty="0" smtClean="0">
                <a:solidFill>
                  <a:schemeClr val="accent5">
                    <a:lumMod val="40000"/>
                    <a:lumOff val="60000"/>
                  </a:schemeClr>
                </a:solidFill>
              </a:rPr>
              <a:t>(from the UCAR website)</a:t>
            </a:r>
            <a:endParaRPr lang="en-US" dirty="0">
              <a:solidFill>
                <a:schemeClr val="accent5">
                  <a:lumMod val="40000"/>
                  <a:lumOff val="60000"/>
                </a:schemeClr>
              </a:solidFill>
            </a:endParaRPr>
          </a:p>
        </p:txBody>
      </p:sp>
      <p:sp>
        <p:nvSpPr>
          <p:cNvPr id="8" name="Title 1"/>
          <p:cNvSpPr txBox="1">
            <a:spLocks/>
          </p:cNvSpPr>
          <p:nvPr/>
        </p:nvSpPr>
        <p:spPr>
          <a:xfrm>
            <a:off x="548640" y="6030"/>
            <a:ext cx="67342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4"/>
                </a:solidFill>
              </a:rPr>
              <a:t>Bernhard </a:t>
            </a:r>
            <a:r>
              <a:rPr lang="en-US" b="1" dirty="0" err="1" smtClean="0">
                <a:solidFill>
                  <a:schemeClr val="accent4"/>
                </a:solidFill>
              </a:rPr>
              <a:t>Haurwitz</a:t>
            </a:r>
            <a:r>
              <a:rPr lang="en-US" b="1" dirty="0" smtClean="0">
                <a:solidFill>
                  <a:schemeClr val="accent4"/>
                </a:solidFill>
              </a:rPr>
              <a:t>:  1968</a:t>
            </a:r>
            <a:endParaRPr lang="en-US" b="1" dirty="0">
              <a:solidFill>
                <a:schemeClr val="accent4"/>
              </a:solidFill>
            </a:endParaRPr>
          </a:p>
        </p:txBody>
      </p:sp>
      <p:sp>
        <p:nvSpPr>
          <p:cNvPr id="3" name="TextBox 2"/>
          <p:cNvSpPr txBox="1"/>
          <p:nvPr/>
        </p:nvSpPr>
        <p:spPr>
          <a:xfrm>
            <a:off x="5905949" y="1226086"/>
            <a:ext cx="5841402" cy="1077218"/>
          </a:xfrm>
          <a:prstGeom prst="rect">
            <a:avLst/>
          </a:prstGeom>
          <a:noFill/>
        </p:spPr>
        <p:txBody>
          <a:bodyPr wrap="square" rtlCol="0">
            <a:spAutoFit/>
          </a:bodyPr>
          <a:lstStyle/>
          <a:p>
            <a:r>
              <a:rPr lang="en-US" sz="3200" dirty="0" smtClean="0"/>
              <a:t>“Three men standing in a field holding a jack-hammer”</a:t>
            </a:r>
            <a:endParaRPr lang="en-US" sz="3200" dirty="0"/>
          </a:p>
        </p:txBody>
      </p:sp>
      <p:sp>
        <p:nvSpPr>
          <p:cNvPr id="10" name="TextBox 9"/>
          <p:cNvSpPr txBox="1"/>
          <p:nvPr/>
        </p:nvSpPr>
        <p:spPr>
          <a:xfrm>
            <a:off x="5905949" y="4029422"/>
            <a:ext cx="5841402" cy="1815882"/>
          </a:xfrm>
          <a:prstGeom prst="rect">
            <a:avLst/>
          </a:prstGeom>
          <a:noFill/>
        </p:spPr>
        <p:txBody>
          <a:bodyPr wrap="square" rtlCol="0">
            <a:spAutoFit/>
          </a:bodyPr>
          <a:lstStyle/>
          <a:p>
            <a:r>
              <a:rPr lang="en-US" sz="2800" dirty="0" smtClean="0"/>
              <a:t>Left to Right:	</a:t>
            </a:r>
          </a:p>
          <a:p>
            <a:pPr marL="457200" indent="-457200">
              <a:buClr>
                <a:srgbClr val="00B0F0"/>
              </a:buClr>
              <a:buSzPct val="80000"/>
              <a:buFont typeface="Helvetica" charset="0"/>
              <a:buChar char="●"/>
            </a:pPr>
            <a:r>
              <a:rPr lang="en-US" sz="2800" dirty="0" smtClean="0">
                <a:solidFill>
                  <a:schemeClr val="accent4">
                    <a:lumMod val="40000"/>
                    <a:lumOff val="60000"/>
                  </a:schemeClr>
                </a:solidFill>
              </a:rPr>
              <a:t>John </a:t>
            </a:r>
            <a:r>
              <a:rPr lang="en-US" sz="2800" dirty="0" err="1" smtClean="0">
                <a:solidFill>
                  <a:schemeClr val="accent4">
                    <a:lumMod val="40000"/>
                    <a:lumOff val="60000"/>
                  </a:schemeClr>
                </a:solidFill>
              </a:rPr>
              <a:t>Firor</a:t>
            </a:r>
            <a:r>
              <a:rPr lang="en-US" sz="2800" dirty="0" smtClean="0">
                <a:solidFill>
                  <a:schemeClr val="accent4">
                    <a:lumMod val="40000"/>
                    <a:lumOff val="60000"/>
                  </a:schemeClr>
                </a:solidFill>
              </a:rPr>
              <a:t>, NCAR Director</a:t>
            </a:r>
          </a:p>
          <a:p>
            <a:pPr marL="457200" indent="-457200">
              <a:buClr>
                <a:srgbClr val="00B0F0"/>
              </a:buClr>
              <a:buSzPct val="80000"/>
              <a:buFont typeface="Helvetica" charset="0"/>
              <a:buChar char="●"/>
            </a:pPr>
            <a:r>
              <a:rPr lang="en-US" sz="2800" dirty="0" smtClean="0">
                <a:solidFill>
                  <a:schemeClr val="accent4">
                    <a:lumMod val="40000"/>
                    <a:lumOff val="60000"/>
                  </a:schemeClr>
                </a:solidFill>
              </a:rPr>
              <a:t>Bernhard </a:t>
            </a:r>
            <a:r>
              <a:rPr lang="en-US" sz="2800" dirty="0" err="1" smtClean="0">
                <a:solidFill>
                  <a:schemeClr val="accent4">
                    <a:lumMod val="40000"/>
                    <a:lumOff val="60000"/>
                  </a:schemeClr>
                </a:solidFill>
              </a:rPr>
              <a:t>Haurwitz</a:t>
            </a:r>
            <a:r>
              <a:rPr lang="en-US" sz="2800" dirty="0" smtClean="0">
                <a:solidFill>
                  <a:schemeClr val="accent4">
                    <a:lumMod val="40000"/>
                    <a:lumOff val="60000"/>
                  </a:schemeClr>
                </a:solidFill>
              </a:rPr>
              <a:t>, Director of ASP</a:t>
            </a:r>
          </a:p>
          <a:p>
            <a:pPr marL="457200" indent="-457200">
              <a:buClr>
                <a:srgbClr val="00B0F0"/>
              </a:buClr>
              <a:buSzPct val="80000"/>
              <a:buFont typeface="Helvetica" charset="0"/>
              <a:buChar char="●"/>
            </a:pPr>
            <a:r>
              <a:rPr lang="en-US" sz="2800" dirty="0" smtClean="0">
                <a:solidFill>
                  <a:schemeClr val="accent4">
                    <a:lumMod val="40000"/>
                    <a:lumOff val="60000"/>
                  </a:schemeClr>
                </a:solidFill>
              </a:rPr>
              <a:t>Walter Orr </a:t>
            </a:r>
            <a:r>
              <a:rPr lang="en-US" sz="2800" dirty="0">
                <a:solidFill>
                  <a:schemeClr val="accent4">
                    <a:lumMod val="40000"/>
                    <a:lumOff val="60000"/>
                  </a:schemeClr>
                </a:solidFill>
              </a:rPr>
              <a:t>Roberts, UCAR President </a:t>
            </a:r>
          </a:p>
        </p:txBody>
      </p:sp>
      <p:sp>
        <p:nvSpPr>
          <p:cNvPr id="11" name="TextBox 10"/>
          <p:cNvSpPr txBox="1"/>
          <p:nvPr/>
        </p:nvSpPr>
        <p:spPr>
          <a:xfrm>
            <a:off x="5905949" y="2475241"/>
            <a:ext cx="6075036" cy="1077218"/>
          </a:xfrm>
          <a:prstGeom prst="rect">
            <a:avLst/>
          </a:prstGeom>
          <a:noFill/>
        </p:spPr>
        <p:txBody>
          <a:bodyPr wrap="square" rtlCol="0">
            <a:spAutoFit/>
          </a:bodyPr>
          <a:lstStyle/>
          <a:p>
            <a:r>
              <a:rPr lang="en-US" sz="3200" dirty="0" smtClean="0"/>
              <a:t>Breaking ground for the Fleischmann Building in Sept. 1968</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098" y="1349581"/>
            <a:ext cx="4929394" cy="4944798"/>
          </a:xfrm>
          <a:prstGeom prst="rect">
            <a:avLst/>
          </a:prstGeom>
          <a:ln w="31750">
            <a:solidFill>
              <a:schemeClr val="bg1"/>
            </a:solidFill>
          </a:ln>
        </p:spPr>
      </p:pic>
    </p:spTree>
    <p:extLst>
      <p:ext uri="{BB962C8B-B14F-4D97-AF65-F5344CB8AC3E}">
        <p14:creationId xmlns:p14="http://schemas.microsoft.com/office/powerpoint/2010/main" val="15617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99384" y="-170064"/>
            <a:ext cx="115631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4"/>
                </a:solidFill>
              </a:rPr>
              <a:t>Chronology of the Theory of Planetary Waves:</a:t>
            </a:r>
            <a:endParaRPr lang="en-US" b="1" dirty="0">
              <a:solidFill>
                <a:schemeClr val="accent4"/>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866836256"/>
              </p:ext>
            </p:extLst>
          </p:nvPr>
        </p:nvGraphicFramePr>
        <p:xfrm>
          <a:off x="1888920" y="893860"/>
          <a:ext cx="8410302" cy="5394960"/>
        </p:xfrm>
        <a:graphic>
          <a:graphicData uri="http://schemas.openxmlformats.org/drawingml/2006/table">
            <a:tbl>
              <a:tblPr firstRow="1" bandRow="1">
                <a:tableStyleId>{5C22544A-7EE6-4342-B048-85BDC9FD1C3A}</a:tableStyleId>
              </a:tblPr>
              <a:tblGrid>
                <a:gridCol w="4205151"/>
                <a:gridCol w="4205151"/>
              </a:tblGrid>
              <a:tr h="370840">
                <a:tc>
                  <a:txBody>
                    <a:bodyPr/>
                    <a:lstStyle/>
                    <a:p>
                      <a:pPr algn="ctr"/>
                      <a:r>
                        <a:rPr lang="en-US" sz="2400" dirty="0" smtClean="0"/>
                        <a:t>Regional Planetary Waves</a:t>
                      </a:r>
                    </a:p>
                    <a:p>
                      <a:pPr algn="ctr"/>
                      <a:r>
                        <a:rPr lang="en-US" sz="2400" dirty="0" smtClean="0"/>
                        <a:t>(    -Plane)</a:t>
                      </a:r>
                      <a:endParaRPr lang="en-US" sz="2400" dirty="0"/>
                    </a:p>
                  </a:txBody>
                  <a:tcPr/>
                </a:tc>
                <a:tc>
                  <a:txBody>
                    <a:bodyPr/>
                    <a:lstStyle/>
                    <a:p>
                      <a:pPr algn="ctr"/>
                      <a:r>
                        <a:rPr lang="en-US" sz="2400" dirty="0" smtClean="0"/>
                        <a:t>Global Planetary Waves</a:t>
                      </a:r>
                    </a:p>
                    <a:p>
                      <a:pPr algn="ctr"/>
                      <a:r>
                        <a:rPr lang="en-US" sz="2400" dirty="0" smtClean="0"/>
                        <a:t>(Sphere)</a:t>
                      </a:r>
                      <a:endParaRPr lang="en-US" sz="2400" dirty="0"/>
                    </a:p>
                  </a:txBody>
                  <a:tcPr/>
                </a:tc>
              </a:tr>
              <a:tr h="370840">
                <a:tc>
                  <a:txBody>
                    <a:bodyPr/>
                    <a:lstStyle/>
                    <a:p>
                      <a:endParaRPr lang="en-US" sz="2400" dirty="0"/>
                    </a:p>
                  </a:txBody>
                  <a:tcPr/>
                </a:tc>
                <a:tc>
                  <a:txBody>
                    <a:bodyPr/>
                    <a:lstStyle/>
                    <a:p>
                      <a:r>
                        <a:rPr lang="en-US" sz="2400" dirty="0" smtClean="0"/>
                        <a:t>Laplace (1799)</a:t>
                      </a:r>
                    </a:p>
                    <a:p>
                      <a:r>
                        <a:rPr lang="en-US" sz="2400" dirty="0" err="1" smtClean="0"/>
                        <a:t>Margules</a:t>
                      </a:r>
                      <a:r>
                        <a:rPr lang="en-US" sz="2400" dirty="0" smtClean="0"/>
                        <a:t> (1892,1893a,b)</a:t>
                      </a:r>
                    </a:p>
                    <a:p>
                      <a:r>
                        <a:rPr lang="en-US" sz="2400" dirty="0" smtClean="0"/>
                        <a:t>Hough (1897,1898)</a:t>
                      </a:r>
                      <a:endParaRPr lang="en-US" sz="2400" dirty="0"/>
                    </a:p>
                  </a:txBody>
                  <a:tcPr/>
                </a:tc>
              </a:tr>
              <a:tr h="370840">
                <a:tc>
                  <a:txBody>
                    <a:bodyPr/>
                    <a:lstStyle/>
                    <a:p>
                      <a:r>
                        <a:rPr lang="en-US" sz="2400" dirty="0" smtClean="0"/>
                        <a:t>Ekman</a:t>
                      </a:r>
                      <a:r>
                        <a:rPr lang="en-US" sz="2400" baseline="0" dirty="0" smtClean="0"/>
                        <a:t> (1923, 1932)</a:t>
                      </a:r>
                    </a:p>
                    <a:p>
                      <a:r>
                        <a:rPr lang="en-US" sz="2400" baseline="0" dirty="0" err="1" smtClean="0"/>
                        <a:t>Bjerknes</a:t>
                      </a:r>
                      <a:r>
                        <a:rPr lang="en-US" sz="2400" baseline="0" dirty="0" smtClean="0"/>
                        <a:t> (1937)</a:t>
                      </a:r>
                    </a:p>
                    <a:p>
                      <a:r>
                        <a:rPr lang="en-US" sz="2400" baseline="0" dirty="0" err="1" smtClean="0"/>
                        <a:t>Rossby</a:t>
                      </a:r>
                      <a:r>
                        <a:rPr lang="en-US" sz="2400" baseline="0" dirty="0" smtClean="0"/>
                        <a:t> (1939, 1940)</a:t>
                      </a:r>
                      <a:endParaRPr lang="en-US" sz="2400" dirty="0"/>
                    </a:p>
                  </a:txBody>
                  <a:tcPr/>
                </a:tc>
                <a:tc>
                  <a:txBody>
                    <a:bodyPr/>
                    <a:lstStyle/>
                    <a:p>
                      <a:endParaRPr lang="en-US" sz="2400" dirty="0"/>
                    </a:p>
                  </a:txBody>
                  <a:tcPr/>
                </a:tc>
              </a:tr>
              <a:tr h="370840">
                <a:tc>
                  <a:txBody>
                    <a:bodyPr/>
                    <a:lstStyle/>
                    <a:p>
                      <a:r>
                        <a:rPr lang="en-US" sz="2400" dirty="0" err="1" smtClean="0">
                          <a:solidFill>
                            <a:schemeClr val="bg1"/>
                          </a:solidFill>
                        </a:rPr>
                        <a:t>Haurwitz</a:t>
                      </a:r>
                      <a:r>
                        <a:rPr lang="en-US" sz="2400" dirty="0" smtClean="0">
                          <a:solidFill>
                            <a:schemeClr val="bg1"/>
                          </a:solidFill>
                        </a:rPr>
                        <a:t> (1937, 1940a)</a:t>
                      </a:r>
                      <a:endParaRPr lang="en-US" sz="2400" dirty="0">
                        <a:solidFill>
                          <a:schemeClr val="bg1"/>
                        </a:solidFill>
                      </a:endParaRPr>
                    </a:p>
                  </a:txBody>
                  <a:tcPr/>
                </a:tc>
                <a:tc>
                  <a:txBody>
                    <a:bodyPr/>
                    <a:lstStyle/>
                    <a:p>
                      <a:r>
                        <a:rPr lang="en-US" sz="2400" dirty="0" err="1" smtClean="0">
                          <a:solidFill>
                            <a:schemeClr val="bg1"/>
                          </a:solidFill>
                        </a:rPr>
                        <a:t>Haurwitz</a:t>
                      </a:r>
                      <a:r>
                        <a:rPr lang="en-US" sz="2400" dirty="0" smtClean="0">
                          <a:solidFill>
                            <a:schemeClr val="bg1"/>
                          </a:solidFill>
                        </a:rPr>
                        <a:t> (1940b)</a:t>
                      </a:r>
                      <a:endParaRPr lang="en-US" sz="2400" dirty="0">
                        <a:solidFill>
                          <a:schemeClr val="bg1"/>
                        </a:solidFill>
                      </a:endParaRPr>
                    </a:p>
                  </a:txBody>
                  <a:tcPr/>
                </a:tc>
              </a:tr>
              <a:tr h="370840">
                <a:tc>
                  <a:txBody>
                    <a:bodyPr/>
                    <a:lstStyle/>
                    <a:p>
                      <a:r>
                        <a:rPr lang="en-US" sz="2400" dirty="0" err="1" smtClean="0"/>
                        <a:t>Longuet</a:t>
                      </a:r>
                      <a:r>
                        <a:rPr lang="en-US" sz="2400" dirty="0" smtClean="0"/>
                        <a:t>-Higgins (1964, 1965)</a:t>
                      </a:r>
                      <a:endParaRPr lang="en-US" sz="2400" dirty="0"/>
                    </a:p>
                  </a:txBody>
                  <a:tcPr/>
                </a:tc>
                <a:tc>
                  <a:txBody>
                    <a:bodyPr/>
                    <a:lstStyle/>
                    <a:p>
                      <a:endParaRPr lang="en-US" sz="2400" dirty="0"/>
                    </a:p>
                  </a:txBody>
                  <a:tcPr/>
                </a:tc>
              </a:tr>
              <a:tr h="370840">
                <a:tc>
                  <a:txBody>
                    <a:bodyPr/>
                    <a:lstStyle/>
                    <a:p>
                      <a:r>
                        <a:rPr lang="en-US" sz="2400" dirty="0" err="1" smtClean="0"/>
                        <a:t>Matsuno</a:t>
                      </a:r>
                      <a:r>
                        <a:rPr lang="en-US" sz="2400" dirty="0" smtClean="0"/>
                        <a:t> (1966)</a:t>
                      </a:r>
                      <a:endParaRPr lang="en-US" sz="2400" dirty="0"/>
                    </a:p>
                  </a:txBody>
                  <a:tcPr/>
                </a:tc>
                <a:tc>
                  <a:txBody>
                    <a:bodyPr/>
                    <a:lstStyle/>
                    <a:p>
                      <a:endParaRPr lang="en-US" sz="2400" dirty="0"/>
                    </a:p>
                  </a:txBody>
                  <a:tcPr/>
                </a:tc>
              </a:tr>
              <a:tr h="370840">
                <a:tc>
                  <a:txBody>
                    <a:bodyPr/>
                    <a:lstStyle/>
                    <a:p>
                      <a:endParaRPr lang="en-US" sz="2400" dirty="0"/>
                    </a:p>
                  </a:txBody>
                  <a:tcPr/>
                </a:tc>
                <a:tc>
                  <a:txBody>
                    <a:bodyPr/>
                    <a:lstStyle/>
                    <a:p>
                      <a:r>
                        <a:rPr lang="en-US" sz="2400" dirty="0" err="1" smtClean="0"/>
                        <a:t>Longuet</a:t>
                      </a:r>
                      <a:r>
                        <a:rPr lang="en-US" sz="2400" dirty="0" smtClean="0"/>
                        <a:t>-Higgins (1968)</a:t>
                      </a:r>
                    </a:p>
                    <a:p>
                      <a:r>
                        <a:rPr lang="en-US" sz="2400" dirty="0" err="1" smtClean="0"/>
                        <a:t>Swarztrauber</a:t>
                      </a:r>
                      <a:r>
                        <a:rPr lang="en-US" sz="2400" dirty="0" smtClean="0"/>
                        <a:t> &amp; </a:t>
                      </a:r>
                      <a:r>
                        <a:rPr lang="en-US" sz="2400" dirty="0" err="1" smtClean="0"/>
                        <a:t>Kasahara</a:t>
                      </a:r>
                      <a:r>
                        <a:rPr lang="en-US" sz="2400" dirty="0" smtClean="0"/>
                        <a:t> (1985)</a:t>
                      </a:r>
                      <a:endParaRPr lang="en-US" sz="2400" dirty="0"/>
                    </a:p>
                  </a:txBody>
                  <a:tcPr/>
                </a:tc>
              </a:tr>
            </a:tbl>
          </a:graphicData>
        </a:graphic>
      </p:graphicFrame>
      <p:sp>
        <p:nvSpPr>
          <p:cNvPr id="4" name="TextBox 3"/>
          <p:cNvSpPr txBox="1"/>
          <p:nvPr/>
        </p:nvSpPr>
        <p:spPr>
          <a:xfrm>
            <a:off x="3277573" y="6291297"/>
            <a:ext cx="5632996" cy="369332"/>
          </a:xfrm>
          <a:prstGeom prst="rect">
            <a:avLst/>
          </a:prstGeom>
          <a:noFill/>
        </p:spPr>
        <p:txBody>
          <a:bodyPr wrap="square" rtlCol="0">
            <a:spAutoFit/>
          </a:bodyPr>
          <a:lstStyle/>
          <a:p>
            <a:r>
              <a:rPr lang="en-US" dirty="0" smtClean="0">
                <a:solidFill>
                  <a:schemeClr val="accent5">
                    <a:lumMod val="40000"/>
                    <a:lumOff val="60000"/>
                  </a:schemeClr>
                </a:solidFill>
              </a:rPr>
              <a:t>(expanded from chronology presented by </a:t>
            </a:r>
            <a:r>
              <a:rPr lang="en-US" dirty="0" err="1" smtClean="0">
                <a:solidFill>
                  <a:schemeClr val="accent5">
                    <a:lumMod val="40000"/>
                    <a:lumOff val="60000"/>
                  </a:schemeClr>
                </a:solidFill>
              </a:rPr>
              <a:t>Platzman</a:t>
            </a:r>
            <a:r>
              <a:rPr lang="en-US" dirty="0" smtClean="0">
                <a:solidFill>
                  <a:schemeClr val="accent5">
                    <a:lumMod val="40000"/>
                    <a:lumOff val="60000"/>
                  </a:schemeClr>
                </a:solidFill>
              </a:rPr>
              <a:t>, 1968)</a:t>
            </a:r>
            <a:endParaRPr lang="en-US" dirty="0">
              <a:solidFill>
                <a:schemeClr val="accent5">
                  <a:lumMod val="40000"/>
                  <a:lumOff val="60000"/>
                </a:schemeClr>
              </a:solidFill>
            </a:endParaRPr>
          </a:p>
        </p:txBody>
      </p:sp>
      <p:pic>
        <p:nvPicPr>
          <p:cNvPr id="5" name="Picture 4"/>
          <p:cNvPicPr>
            <a:picLocks noChangeAspect="1"/>
          </p:cNvPicPr>
          <p:nvPr/>
        </p:nvPicPr>
        <p:blipFill>
          <a:blip r:embed="rId2"/>
          <a:stretch>
            <a:fillRect/>
          </a:stretch>
        </p:blipFill>
        <p:spPr>
          <a:xfrm>
            <a:off x="3486793" y="1369702"/>
            <a:ext cx="241300" cy="304800"/>
          </a:xfrm>
          <a:prstGeom prst="rect">
            <a:avLst/>
          </a:prstGeom>
        </p:spPr>
      </p:pic>
    </p:spTree>
    <p:extLst>
      <p:ext uri="{BB962C8B-B14F-4D97-AF65-F5344CB8AC3E}">
        <p14:creationId xmlns:p14="http://schemas.microsoft.com/office/powerpoint/2010/main" val="11929548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3697</TotalTime>
  <Words>2814</Words>
  <Application>Microsoft Macintosh PowerPoint</Application>
  <PresentationFormat>Widescreen</PresentationFormat>
  <Paragraphs>527</Paragraphs>
  <Slides>74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AppleSymbols</vt:lpstr>
      <vt:lpstr>Calibri</vt:lpstr>
      <vt:lpstr>Helvetica</vt:lpstr>
      <vt:lpstr>Mangal</vt:lpstr>
      <vt:lpstr>Arial</vt:lpstr>
      <vt:lpstr>Office Theme</vt:lpstr>
      <vt:lpstr>Potential Vorticity Aspects of Tropical Dynamics</vt:lpstr>
      <vt:lpstr>Bernhard Haurwitz (1905 – 1986)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Introductory Thoughts on TC’s and PV</vt:lpstr>
      <vt:lpstr>Introductory Thoughts on TC’s and PV</vt:lpstr>
      <vt:lpstr>PowerPoint Presentation</vt:lpstr>
      <vt:lpstr>PowerPoint Presentation</vt:lpstr>
      <vt:lpstr>PowerPoint Presentation</vt:lpstr>
      <vt:lpstr>PowerPoint Presentation</vt:lpstr>
      <vt:lpstr>PowerPoint Presentation</vt:lpstr>
      <vt:lpstr>Formation of Hollow PV Towers</vt:lpstr>
      <vt:lpstr>Hurricane Patricia</vt:lpstr>
      <vt:lpstr>Hurricane Patricia</vt:lpstr>
      <vt:lpstr>Breakdown of a Ring of Vorticity</vt:lpstr>
      <vt:lpstr>PV Equation:</vt:lpstr>
      <vt:lpstr>Simplification of the PV Equation:</vt:lpstr>
      <vt:lpstr>PV Dynamics in Characteristic Form:</vt:lpstr>
      <vt:lpstr>Useful Example:</vt:lpstr>
      <vt:lpstr>Useful Example:  Characteristics</vt:lpstr>
      <vt:lpstr>Useful Example:  Characteristics</vt:lpstr>
      <vt:lpstr>Useful Example:  PV along Characteristics</vt:lpstr>
      <vt:lpstr>Useful Example: Results</vt:lpstr>
      <vt:lpstr>Further Insight:</vt:lpstr>
      <vt:lpstr>Further Insight:  Results</vt:lpstr>
      <vt:lpstr>Further Insight:  Results</vt:lpstr>
      <vt:lpstr>Further Insight:  Results</vt:lpstr>
      <vt:lpstr>Instability of PV Rings</vt:lpstr>
      <vt:lpstr>Hurricane Dolly</vt:lpstr>
      <vt:lpstr>Simple Linear Stability Analysis</vt:lpstr>
      <vt:lpstr>Simple Linear Stability Analysis</vt:lpstr>
      <vt:lpstr>Results from a Nondivergent Barotropic Model</vt:lpstr>
      <vt:lpstr>Warm Rings, Moats, and Hub Clouds</vt:lpstr>
      <vt:lpstr>Typhoon Ida</vt:lpstr>
      <vt:lpstr>Hurricane Cleo</vt:lpstr>
      <vt:lpstr>Hurricane Allen</vt:lpstr>
      <vt:lpstr>Hub Cloud in Eye of Hurricane Isabel</vt:lpstr>
      <vt:lpstr>Hurricane Isabel</vt:lpstr>
      <vt:lpstr>Model for the Subsidence in the Eye</vt:lpstr>
      <vt:lpstr>Subsidence in the Eye</vt:lpstr>
      <vt:lpstr>The Tropical Cyclone Boundary Layer</vt:lpstr>
      <vt:lpstr>Hurricane Hugo</vt:lpstr>
      <vt:lpstr>Slab Boundary Layer Model for TCs (SBLM-TC)</vt:lpstr>
      <vt:lpstr>SBLM-TC Experiments</vt:lpstr>
      <vt:lpstr>SBLM-TC Experiments</vt:lpstr>
      <vt:lpstr>SBLM-TC Experiments</vt:lpstr>
      <vt:lpstr>What About the ITCZ?</vt:lpstr>
      <vt:lpstr>What About the ITCZ?</vt:lpstr>
      <vt:lpstr>PV Equation:</vt:lpstr>
      <vt:lpstr>Simplification of the PV Equation:</vt:lpstr>
      <vt:lpstr>PV Dynamics in Characteristic Form:</vt:lpstr>
      <vt:lpstr>Useful Example:</vt:lpstr>
      <vt:lpstr>Useful Example:  Characteristics</vt:lpstr>
      <vt:lpstr>Useful Example:  Characteristics</vt:lpstr>
      <vt:lpstr>Useful Example:  PV along Characteristics</vt:lpstr>
      <vt:lpstr>Useful Example: Results</vt:lpstr>
      <vt:lpstr>Further Insight:</vt:lpstr>
      <vt:lpstr>Further Insight:  Results</vt:lpstr>
      <vt:lpstr>Further Insight:  Results</vt:lpstr>
      <vt:lpstr>Further Insight:  Results</vt:lpstr>
      <vt:lpstr>Concluding Remarks</vt:lpstr>
      <vt:lpstr>Concluding Remarks</vt:lpstr>
      <vt:lpstr>Be Sure to Attend Next Year’s Bernhard Haurwitz Memorial Lecture</vt:lpstr>
      <vt:lpstr>More Information</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PV in Tropical</dc:title>
  <dc:creator>Microsoft Office User</dc:creator>
  <cp:lastModifiedBy>Microsoft Office User</cp:lastModifiedBy>
  <cp:revision>222</cp:revision>
  <dcterms:created xsi:type="dcterms:W3CDTF">2017-06-20T03:42:13Z</dcterms:created>
  <dcterms:modified xsi:type="dcterms:W3CDTF">2017-11-10T19:52:46Z</dcterms:modified>
</cp:coreProperties>
</file>