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62"/>
  </p:handoutMasterIdLst>
  <p:sldIdLst>
    <p:sldId id="256" r:id="rId2"/>
    <p:sldId id="262" r:id="rId3"/>
    <p:sldId id="321" r:id="rId4"/>
    <p:sldId id="322" r:id="rId5"/>
    <p:sldId id="301" r:id="rId6"/>
    <p:sldId id="325" r:id="rId7"/>
    <p:sldId id="302" r:id="rId8"/>
    <p:sldId id="303" r:id="rId9"/>
    <p:sldId id="327" r:id="rId10"/>
    <p:sldId id="304" r:id="rId11"/>
    <p:sldId id="326" r:id="rId12"/>
    <p:sldId id="306" r:id="rId13"/>
    <p:sldId id="307" r:id="rId14"/>
    <p:sldId id="308" r:id="rId15"/>
    <p:sldId id="328" r:id="rId16"/>
    <p:sldId id="309" r:id="rId17"/>
    <p:sldId id="310" r:id="rId18"/>
    <p:sldId id="311" r:id="rId19"/>
    <p:sldId id="312" r:id="rId20"/>
    <p:sldId id="314" r:id="rId21"/>
    <p:sldId id="346" r:id="rId22"/>
    <p:sldId id="315" r:id="rId23"/>
    <p:sldId id="316" r:id="rId24"/>
    <p:sldId id="317" r:id="rId25"/>
    <p:sldId id="323" r:id="rId26"/>
    <p:sldId id="329" r:id="rId27"/>
    <p:sldId id="333" r:id="rId28"/>
    <p:sldId id="318" r:id="rId29"/>
    <p:sldId id="319" r:id="rId30"/>
    <p:sldId id="320" r:id="rId31"/>
    <p:sldId id="261" r:id="rId32"/>
    <p:sldId id="270" r:id="rId33"/>
    <p:sldId id="263" r:id="rId34"/>
    <p:sldId id="268" r:id="rId35"/>
    <p:sldId id="272" r:id="rId36"/>
    <p:sldId id="298" r:id="rId37"/>
    <p:sldId id="294" r:id="rId38"/>
    <p:sldId id="295" r:id="rId39"/>
    <p:sldId id="296" r:id="rId40"/>
    <p:sldId id="297" r:id="rId41"/>
    <p:sldId id="332" r:id="rId42"/>
    <p:sldId id="337" r:id="rId43"/>
    <p:sldId id="338" r:id="rId44"/>
    <p:sldId id="283" r:id="rId45"/>
    <p:sldId id="284" r:id="rId46"/>
    <p:sldId id="290" r:id="rId47"/>
    <p:sldId id="324" r:id="rId48"/>
    <p:sldId id="305" r:id="rId49"/>
    <p:sldId id="344" r:id="rId50"/>
    <p:sldId id="343" r:id="rId51"/>
    <p:sldId id="313" r:id="rId52"/>
    <p:sldId id="345" r:id="rId53"/>
    <p:sldId id="342" r:id="rId54"/>
    <p:sldId id="341" r:id="rId55"/>
    <p:sldId id="280" r:id="rId56"/>
    <p:sldId id="299" r:id="rId57"/>
    <p:sldId id="300" r:id="rId58"/>
    <p:sldId id="291" r:id="rId59"/>
    <p:sldId id="330" r:id="rId60"/>
    <p:sldId id="331" r:id="rId6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8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4241CC7-3D19-421B-B582-441CE221D5C8}" type="datetimeFigureOut">
              <a:rPr lang="en-US"/>
              <a:pPr>
                <a:defRPr/>
              </a:pPr>
              <a:t>10/28/2011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112A59C6-EB0C-43E9-B9EA-BE62E7359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sp>
        <p:nvSpPr>
          <p:cNvPr id="928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8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5019B-29D7-4916-BE06-EEA312DF0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18054-E2AB-4001-BDEE-C18FE46B8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5C735-6E66-41C6-8D01-40A8D6DA1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3FC4D-F842-4A25-B33A-909597C26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9FCD9-C246-406D-986B-BA2AE554A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62666-F6B3-49F6-9BDF-DD3CCEDB1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0C34E-EC1F-4916-9884-62CD25EE6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7A8D-C2A1-4292-A8FD-D61C33E20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2C4B5-6780-4412-9F53-76D2AA9CE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F91C0-5B4B-404B-92BD-043718BA7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3113C-791A-45C4-A916-9514ED97F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79F22-F079-464C-91BF-E390B571F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C4288-D8A9-430A-B0D6-60FB77184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BDE0F-8480-44FE-9153-8CE867142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19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19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0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0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0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0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0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0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0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0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21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1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1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1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1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1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1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1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1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1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2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2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22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23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2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2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2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27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22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6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3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4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4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4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4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4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4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247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48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49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50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51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52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53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255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256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257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258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sp>
        <p:nvSpPr>
          <p:cNvPr id="825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6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6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6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6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E11B9BFB-1F9C-44CC-8A21-C44F418CC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3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95400"/>
            <a:ext cx="91440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Tropical cyclone inner core structure and intensity change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81400"/>
            <a:ext cx="91440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Kate </a:t>
            </a:r>
            <a:r>
              <a:rPr lang="en-US" sz="3600" dirty="0" smtClean="0"/>
              <a:t>D. Musgrave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PhD Defense, 10/28/2011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“Pinhole” Eyes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5" descr="20051018_1445_goes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43881"/>
            <a:ext cx="4038600" cy="4038600"/>
          </a:xfrm>
          <a:noFill/>
          <a:ln/>
        </p:spPr>
      </p:pic>
      <p:pic>
        <p:nvPicPr>
          <p:cNvPr id="7" name="Picture 5" descr="20051019_1200_goes10_x_vis1km_25LWILM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843881"/>
            <a:ext cx="4038600" cy="4038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Atlantic TC Eye Estimates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/>
          <a:p>
            <a:r>
              <a:rPr lang="en-US" sz="2400" dirty="0" smtClean="0"/>
              <a:t>Jordan (1961) and Weatherford (1989) looked at aircraft reconnaissance in the Northern West Pacific</a:t>
            </a:r>
          </a:p>
          <a:p>
            <a:r>
              <a:rPr lang="en-US" sz="2400" dirty="0" smtClean="0"/>
              <a:t>Kimball and </a:t>
            </a:r>
            <a:r>
              <a:rPr lang="en-US" sz="2400" dirty="0" err="1" smtClean="0"/>
              <a:t>Mulekar</a:t>
            </a:r>
            <a:r>
              <a:rPr lang="en-US" sz="2400" dirty="0" smtClean="0"/>
              <a:t> (2004) looked at extended best track for the Atlantic basin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</p:spPr>
        <p:txBody>
          <a:bodyPr/>
          <a:lstStyle/>
          <a:p>
            <a:r>
              <a:rPr lang="en-US" sz="2400" dirty="0" smtClean="0"/>
              <a:t>Combine the aircraft reconnaissance fixes, the best track, and the extended best track for Atlantic TCs over the period 1989-2008</a:t>
            </a:r>
          </a:p>
          <a:p>
            <a:r>
              <a:rPr lang="en-US" sz="2400" dirty="0" smtClean="0"/>
              <a:t>Aircraft measures eye diameter (in </a:t>
            </a:r>
            <a:r>
              <a:rPr lang="en-US" sz="2400" dirty="0" err="1" smtClean="0"/>
              <a:t>nmi</a:t>
            </a:r>
            <a:r>
              <a:rPr lang="en-US" sz="2400" dirty="0" smtClean="0"/>
              <a:t>) and eye type (EL, CI, CO)</a:t>
            </a:r>
          </a:p>
          <a:p>
            <a:r>
              <a:rPr lang="en-US" sz="2400" dirty="0" smtClean="0"/>
              <a:t>Look at TC eye behavior in relation to intensity and intensity change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Aircraft Eye Estimates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recDEYEAllm.ti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5485332" cy="45259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343400"/>
            <a:ext cx="2447925" cy="232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Aircraft Eye Estimates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recDEYEhist1nm.tiff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</p:spPr>
      </p:pic>
      <p:pic>
        <p:nvPicPr>
          <p:cNvPr id="8" name="Content Placeholder 7" descr="recDEYEhist5nm.tiff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1295400"/>
            <a:ext cx="3018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2279 Aircraft Eye Estimates</a:t>
            </a:r>
          </a:p>
          <a:p>
            <a:r>
              <a:rPr lang="en-US" dirty="0" smtClean="0"/>
              <a:t>Median: 20 </a:t>
            </a:r>
            <a:r>
              <a:rPr lang="en-US" dirty="0" err="1" smtClean="0"/>
              <a:t>nmi</a:t>
            </a:r>
            <a:endParaRPr lang="en-US" dirty="0" smtClean="0"/>
          </a:p>
          <a:p>
            <a:r>
              <a:rPr lang="en-US" dirty="0" smtClean="0"/>
              <a:t>Mean: 23 </a:t>
            </a:r>
            <a:r>
              <a:rPr lang="en-US" dirty="0" err="1" smtClean="0"/>
              <a:t>nmi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TC Eye Estimates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recNumDEYEhist.tif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</p:spPr>
      </p:pic>
      <p:pic>
        <p:nvPicPr>
          <p:cNvPr id="6" name="Content Placeholder 5" descr="recNum6hrDEYEhist.tif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3000" y="1143000"/>
            <a:ext cx="3014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 TCs with eye estimates</a:t>
            </a:r>
          </a:p>
          <a:p>
            <a:r>
              <a:rPr lang="en-US" dirty="0" smtClean="0"/>
              <a:t>1030 best track 6hr periods</a:t>
            </a:r>
          </a:p>
          <a:p>
            <a:r>
              <a:rPr lang="en-US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err="1" smtClean="0">
                <a:solidFill>
                  <a:schemeClr val="tx1"/>
                </a:solidFill>
              </a:rPr>
              <a:t>Boxplots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sampleboxplo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41959" y="1600200"/>
            <a:ext cx="3260081" cy="4525963"/>
          </a:xfrm>
        </p:spPr>
      </p:pic>
      <p:sp>
        <p:nvSpPr>
          <p:cNvPr id="6" name="TextBox 5"/>
          <p:cNvSpPr txBox="1"/>
          <p:nvPr/>
        </p:nvSpPr>
        <p:spPr>
          <a:xfrm>
            <a:off x="3657600" y="61722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(2279)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Diameter by Type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recDEYEboxShapeCOIO.tif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5638800"/>
            <a:ext cx="4533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(2279)	(338)  (1828)   (104)	     (49)              (49)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Diameter and Intensity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ecDEYEboxCat.tif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905000"/>
            <a:ext cx="6034617" cy="45259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219200"/>
            <a:ext cx="3219450" cy="208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38049" y="33528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Kimball and </a:t>
            </a:r>
            <a:r>
              <a:rPr lang="en-US" dirty="0" err="1" smtClean="0"/>
              <a:t>Mulekar</a:t>
            </a:r>
            <a:r>
              <a:rPr lang="en-US" dirty="0" smtClean="0"/>
              <a:t> (2004)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5943600"/>
            <a:ext cx="450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(2279)	(198)    (660)    (469)	(365)    (500)    (87)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Diameter and Intensity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btrecSizeboxVMAX.tif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5638800"/>
            <a:ext cx="4589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(2279)	(154)    (727)    (718)	(373)    (191)   (116)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Type and Intensity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ecShapeboxVMAX.tif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034617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5638800"/>
            <a:ext cx="4196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(2279)	                (338)          (1828)         (104)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/>
          <a:lstStyle/>
          <a:p>
            <a:pPr algn="l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Acknowledgements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Advisors: Wayne Schubert and Chris Davis</a:t>
            </a:r>
          </a:p>
          <a:p>
            <a:endParaRPr lang="en-US" sz="1200" dirty="0" smtClean="0"/>
          </a:p>
          <a:p>
            <a:r>
              <a:rPr lang="en-US" sz="2400" dirty="0" smtClean="0"/>
              <a:t>Committee: Richard Johnson, David Thompson, Michael Kirby, and Russ Schumacher</a:t>
            </a:r>
          </a:p>
          <a:p>
            <a:endParaRPr lang="en-US" sz="1200" dirty="0" smtClean="0"/>
          </a:p>
          <a:p>
            <a:r>
              <a:rPr lang="en-US" sz="2400" dirty="0" smtClean="0"/>
              <a:t>Schubert Group and TC folks: Rick Taft, Brian McNoldy, Jonathan </a:t>
            </a:r>
            <a:r>
              <a:rPr lang="en-US" sz="2400" dirty="0" err="1" smtClean="0"/>
              <a:t>Vigh</a:t>
            </a:r>
            <a:r>
              <a:rPr lang="en-US" sz="2400" dirty="0" smtClean="0"/>
              <a:t>, Kate </a:t>
            </a:r>
            <a:r>
              <a:rPr lang="en-US" sz="2400" dirty="0" err="1" smtClean="0"/>
              <a:t>Maclay</a:t>
            </a:r>
            <a:r>
              <a:rPr lang="en-US" sz="2400" dirty="0" smtClean="0"/>
              <a:t>, Andrea Schumacher, John Knaff, and Mark DeMaria</a:t>
            </a:r>
          </a:p>
          <a:p>
            <a:endParaRPr lang="en-US" sz="1200" dirty="0" smtClean="0"/>
          </a:p>
          <a:p>
            <a:r>
              <a:rPr lang="en-US" sz="2400" dirty="0" smtClean="0"/>
              <a:t>Family and friends; Chris</a:t>
            </a:r>
          </a:p>
          <a:p>
            <a:endParaRPr lang="en-US" sz="1200" dirty="0" smtClean="0"/>
          </a:p>
          <a:p>
            <a:r>
              <a:rPr lang="en-US" sz="2400" dirty="0" smtClean="0"/>
              <a:t>Support from: SOARS, CMMAP, NSF, ONR, and HFIP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Intensity Change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btrecSizeboxVMAX06hrm.tif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5638800"/>
            <a:ext cx="4589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(2279)	(154)    (727)    (718)	(373)    (191)   (116)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Rapid Intensification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514600"/>
          <a:ext cx="8229600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7000"/>
                <a:gridCol w="1524000"/>
                <a:gridCol w="1219200"/>
                <a:gridCol w="1600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Best Track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Percent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Aircraft Eyes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Percent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 – previous 24-48 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 – currently underway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 – initial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 – next</a:t>
                      </a:r>
                      <a:r>
                        <a:rPr lang="en-US" baseline="0" dirty="0" smtClean="0"/>
                        <a:t> 24 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4.3%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9353 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1030 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Estimates by Month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ecEyeMonthBox.ti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438400"/>
            <a:ext cx="5334000" cy="4000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143000"/>
            <a:ext cx="3224364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91200" y="33528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Kimball and </a:t>
            </a:r>
            <a:r>
              <a:rPr lang="en-US" dirty="0" err="1" smtClean="0"/>
              <a:t>Mulekar</a:t>
            </a:r>
            <a:r>
              <a:rPr lang="en-US" dirty="0" smtClean="0"/>
              <a:t> (2004)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6096000"/>
            <a:ext cx="4184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(0)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     (0)     (1)    (92)  (299) (465) (135)  (40)    (0)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Estimates by Month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recDEYES_JUN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752600"/>
            <a:ext cx="2898648" cy="2410968"/>
          </a:xfrm>
          <a:prstGeom prst="rect">
            <a:avLst/>
          </a:prstGeom>
        </p:spPr>
      </p:pic>
      <p:pic>
        <p:nvPicPr>
          <p:cNvPr id="9" name="Picture 8" descr="recDEYES_JULm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752600"/>
            <a:ext cx="2898648" cy="2407920"/>
          </a:xfrm>
          <a:prstGeom prst="rect">
            <a:avLst/>
          </a:prstGeom>
        </p:spPr>
      </p:pic>
      <p:pic>
        <p:nvPicPr>
          <p:cNvPr id="10" name="Picture 9" descr="recDEYES_AUGm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752600"/>
            <a:ext cx="2898648" cy="2410968"/>
          </a:xfrm>
          <a:prstGeom prst="rect">
            <a:avLst/>
          </a:prstGeom>
        </p:spPr>
      </p:pic>
      <p:pic>
        <p:nvPicPr>
          <p:cNvPr id="11" name="Picture 10" descr="recDEYES_SEPm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4267200"/>
            <a:ext cx="2898648" cy="2407920"/>
          </a:xfrm>
          <a:prstGeom prst="rect">
            <a:avLst/>
          </a:prstGeom>
        </p:spPr>
      </p:pic>
      <p:pic>
        <p:nvPicPr>
          <p:cNvPr id="13" name="Picture 12" descr="recDEYES_NOVm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4267200"/>
            <a:ext cx="2898648" cy="2407920"/>
          </a:xfrm>
          <a:prstGeom prst="rect">
            <a:avLst/>
          </a:prstGeom>
        </p:spPr>
      </p:pic>
      <p:pic>
        <p:nvPicPr>
          <p:cNvPr id="14" name="Picture 13" descr="recDEYES_OCTm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4200" y="4267199"/>
            <a:ext cx="2901696" cy="2407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152400"/>
            <a:ext cx="1600200" cy="152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Estimates by Latitude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 descr="recbtLatDEYEbox.tif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5638800"/>
            <a:ext cx="4552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(1030)	  (48)     (246)   (288)	(274)    (144)     (30)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No direct relationship between eye size and current </a:t>
            </a:r>
            <a:r>
              <a:rPr lang="en-US" sz="2400" dirty="0" smtClean="0"/>
              <a:t>intensity</a:t>
            </a:r>
          </a:p>
          <a:p>
            <a:endParaRPr lang="en-US" sz="2400" dirty="0" smtClean="0"/>
          </a:p>
          <a:p>
            <a:r>
              <a:rPr lang="en-US" sz="2400" dirty="0" smtClean="0"/>
              <a:t>Small eyes occur in all TC intensity categories, large eyes not observed in the weakest and strongest </a:t>
            </a:r>
            <a:r>
              <a:rPr lang="en-US" sz="2400" dirty="0" smtClean="0"/>
              <a:t>TCs</a:t>
            </a:r>
          </a:p>
          <a:p>
            <a:endParaRPr lang="en-US" sz="2400" dirty="0" smtClean="0"/>
          </a:p>
          <a:p>
            <a:r>
              <a:rPr lang="en-US" sz="2400" dirty="0" smtClean="0"/>
              <a:t>Small eyes have largest variability in intensity </a:t>
            </a:r>
            <a:r>
              <a:rPr lang="en-US" sz="2400" dirty="0" smtClean="0"/>
              <a:t>change, both increasing and decreasing intensity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Future 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Combine with SHIPS dataset to examine large scale environment</a:t>
            </a:r>
          </a:p>
          <a:p>
            <a:endParaRPr lang="en-US" sz="2400" dirty="0" smtClean="0"/>
          </a:p>
          <a:p>
            <a:r>
              <a:rPr lang="en-US" sz="2400" dirty="0" smtClean="0"/>
              <a:t>Examine eye diameters in HURSAT for inclusion in eye diameter database, comparison with reconnaissance</a:t>
            </a:r>
          </a:p>
          <a:p>
            <a:endParaRPr lang="en-US" sz="2400" dirty="0" smtClean="0"/>
          </a:p>
          <a:p>
            <a:r>
              <a:rPr lang="en-US" sz="2400" dirty="0" smtClean="0"/>
              <a:t>Use reconnaissance flight level winds to calculate RMW, compare distance between edge of eye and RMW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382000" cy="1139825"/>
          </a:xfrm>
        </p:spPr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TC</a:t>
            </a:r>
            <a:r>
              <a:rPr lang="en-US" dirty="0" smtClean="0">
                <a:solidFill>
                  <a:schemeClr val="tx1"/>
                </a:solidFill>
              </a:rPr>
              <a:t> Structure and Intensity Change: Balanced Vortex 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Several studies have examined tropical cyclones using the balanced vortex model developed in </a:t>
            </a:r>
            <a:r>
              <a:rPr lang="en-US" sz="2400" dirty="0" err="1" smtClean="0"/>
              <a:t>Eliassen</a:t>
            </a:r>
            <a:r>
              <a:rPr lang="en-US" sz="2400" dirty="0" smtClean="0"/>
              <a:t> (1952)</a:t>
            </a:r>
          </a:p>
          <a:p>
            <a:pPr eaLnBrk="1" hangingPunct="1">
              <a:defRPr/>
            </a:pPr>
            <a:r>
              <a:rPr lang="en-US" sz="2400" dirty="0" smtClean="0"/>
              <a:t>Recently, </a:t>
            </a:r>
            <a:r>
              <a:rPr lang="en-US" sz="2400" dirty="0" err="1" smtClean="0"/>
              <a:t>Vigh</a:t>
            </a:r>
            <a:r>
              <a:rPr lang="en-US" sz="2400" dirty="0" smtClean="0"/>
              <a:t> and Schubert (2009) investigated the effects of diabatic heating (DH) inside and outside the radius of maximum winds (RMW) on intensification</a:t>
            </a:r>
          </a:p>
          <a:p>
            <a:pPr eaLnBrk="1" hangingPunct="1">
              <a:defRPr/>
            </a:pPr>
            <a:r>
              <a:rPr lang="en-US" sz="2400" dirty="0" smtClean="0"/>
              <a:t>The use of </a:t>
            </a:r>
            <a:r>
              <a:rPr lang="en-US" sz="2400" dirty="0" err="1" smtClean="0"/>
              <a:t>Rankine</a:t>
            </a:r>
            <a:r>
              <a:rPr lang="en-US" sz="2400" dirty="0" smtClean="0"/>
              <a:t> vortex profiles limited the vorticity to within the RMW, this project will investigate the effect of vorticity skirts on the efficiency of diabatic heating to intensify </a:t>
            </a:r>
            <a:r>
              <a:rPr lang="en-US" sz="2400" dirty="0" smtClean="0"/>
              <a:t>vortices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“Typical” Lifecycle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2800" y="61722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Ooyama</a:t>
            </a:r>
            <a:r>
              <a:rPr lang="en-US" sz="1400" dirty="0" smtClean="0"/>
              <a:t> (1969)</a:t>
            </a:r>
            <a:endParaRPr lang="en-US" sz="1400" dirty="0"/>
          </a:p>
        </p:txBody>
      </p:sp>
      <p:pic>
        <p:nvPicPr>
          <p:cNvPr id="27649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484" y="1600200"/>
            <a:ext cx="26060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283" y="1858963"/>
            <a:ext cx="3568433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K-</a:t>
            </a:r>
            <a:r>
              <a:rPr lang="en-US" dirty="0" err="1" smtClean="0">
                <a:solidFill>
                  <a:schemeClr val="tx1"/>
                </a:solidFill>
              </a:rPr>
              <a:t>V</a:t>
            </a:r>
            <a:r>
              <a:rPr lang="en-US" baseline="-25000" dirty="0" err="1" smtClean="0">
                <a:solidFill>
                  <a:schemeClr val="tx1"/>
                </a:solidFill>
              </a:rPr>
              <a:t>max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Lifecycle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683416" y="1600200"/>
            <a:ext cx="5777168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Background: tropical cyclone (TC) structure and intensity</a:t>
            </a:r>
          </a:p>
          <a:p>
            <a:r>
              <a:rPr lang="en-US" sz="2400" dirty="0" smtClean="0"/>
              <a:t>Two projects examining aspects of the relationship between TC eyes and intensity:</a:t>
            </a:r>
          </a:p>
          <a:p>
            <a:pPr lvl="1"/>
            <a:r>
              <a:rPr lang="en-US" sz="2400" dirty="0" smtClean="0"/>
              <a:t>Aircraft Reconnaissance Measurements of Atlantic Tropical Cyclone Eyes</a:t>
            </a:r>
          </a:p>
          <a:p>
            <a:pPr lvl="1"/>
            <a:r>
              <a:rPr lang="en-US" sz="2400" dirty="0" smtClean="0"/>
              <a:t>Effects of Vortex Structure on the </a:t>
            </a:r>
            <a:r>
              <a:rPr lang="en-US" sz="2400" dirty="0" err="1" smtClean="0"/>
              <a:t>Diabatically</a:t>
            </a:r>
            <a:r>
              <a:rPr lang="en-US" sz="2400" dirty="0" smtClean="0"/>
              <a:t>-Induced Intensification of Tropical Cyclones</a:t>
            </a:r>
          </a:p>
          <a:p>
            <a:r>
              <a:rPr lang="en-US" sz="2400" dirty="0" smtClean="0"/>
              <a:t>Summary</a:t>
            </a:r>
          </a:p>
          <a:p>
            <a:r>
              <a:rPr lang="en-US" sz="2400" dirty="0" smtClean="0"/>
              <a:t>Future work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Aircraft Intensity and IKE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Content Placeholder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182296"/>
            <a:ext cx="4038600" cy="3361771"/>
          </a:xfrm>
          <a:noFill/>
        </p:spPr>
      </p:pic>
      <p:pic>
        <p:nvPicPr>
          <p:cNvPr id="2560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105" y="2252663"/>
            <a:ext cx="3934790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81800" y="61722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Maclay</a:t>
            </a:r>
            <a:r>
              <a:rPr lang="en-US" sz="1400" dirty="0" smtClean="0"/>
              <a:t> et al. (2008)</a:t>
            </a:r>
            <a:endParaRPr lang="en-US" sz="1400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1524000"/>
            <a:ext cx="2809524" cy="51190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5638800"/>
            <a:ext cx="1785715" cy="22619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4038600" cy="20113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To focus on the role of the inertial stability, we neglect the </a:t>
            </a:r>
            <a:r>
              <a:rPr lang="en-US" sz="2800" dirty="0" err="1"/>
              <a:t>baroclinic</a:t>
            </a:r>
            <a:r>
              <a:rPr lang="en-US" sz="2800" dirty="0"/>
              <a:t> terms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512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3678238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Rectangle 1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81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</a:rPr>
              <a:t>Balanced Vortex Model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495800" y="990600"/>
            <a:ext cx="434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We reduce the governing equations to: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Where the static stability is assumed to be constant and inertial stability a function of r only</a:t>
            </a:r>
          </a:p>
        </p:txBody>
      </p:sp>
      <p:pic>
        <p:nvPicPr>
          <p:cNvPr id="512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057400"/>
            <a:ext cx="2163763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5334000"/>
            <a:ext cx="23622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6019800"/>
            <a:ext cx="2921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912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</a:rPr>
              <a:t>Tendency Equation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4582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Instead of solving for the secondary circulation, solve for the geopotential tendency equation: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Solve the elliptic partial differential equation by separation of variables, assuming: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14600"/>
            <a:ext cx="591661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419600"/>
            <a:ext cx="6245225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</a:rPr>
              <a:t>The Problem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2514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Second-order boundary value problem</a:t>
            </a:r>
          </a:p>
          <a:p>
            <a:pPr eaLnBrk="1" hangingPunct="1">
              <a:defRPr/>
            </a:pPr>
            <a:r>
              <a:rPr lang="en-US" sz="2800" dirty="0"/>
              <a:t>Need to specify radial distribution of </a:t>
            </a:r>
            <a:r>
              <a:rPr lang="en-US" sz="2800" dirty="0" err="1"/>
              <a:t>Rossby</a:t>
            </a:r>
            <a:r>
              <a:rPr lang="en-US" sz="2800" dirty="0"/>
              <a:t> length, </a:t>
            </a:r>
            <a:r>
              <a:rPr lang="en-US" sz="2800" dirty="0" smtClean="0"/>
              <a:t>ℓ</a:t>
            </a: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Need numerical solutions for complicated distributions of </a:t>
            </a:r>
            <a:r>
              <a:rPr lang="en-US" sz="2800" dirty="0" smtClean="0"/>
              <a:t>ℓ</a:t>
            </a:r>
            <a:endParaRPr lang="en-US" sz="2800" dirty="0"/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267200"/>
            <a:ext cx="354647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800600"/>
            <a:ext cx="288766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/>
          <a:lstStyle/>
          <a:p>
            <a:pPr algn="l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Vortex </a:t>
            </a:r>
            <a:r>
              <a:rPr lang="en-US" dirty="0">
                <a:solidFill>
                  <a:schemeClr val="tx1"/>
                </a:solidFill>
              </a:rPr>
              <a:t>Profiles</a:t>
            </a:r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4495800" cy="49831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Vortex profiles based off Gaussian vortex, controlled by RMW and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max</a:t>
            </a:r>
            <a:endParaRPr lang="en-US" sz="2400" baseline="-25000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RMW = 30 km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000" dirty="0" err="1" smtClean="0"/>
              <a:t>V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 = 30 ms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DH profiles based </a:t>
            </a:r>
            <a:r>
              <a:rPr lang="en-US" sz="2400" dirty="0"/>
              <a:t>on warm-ring profiles, </a:t>
            </a:r>
            <a:r>
              <a:rPr lang="en-US" sz="2400" dirty="0" smtClean="0"/>
              <a:t>uses </a:t>
            </a:r>
            <a:r>
              <a:rPr lang="en-US" sz="2400" dirty="0"/>
              <a:t>additional four radii to </a:t>
            </a:r>
            <a:r>
              <a:rPr lang="en-US" sz="2400" dirty="0" smtClean="0"/>
              <a:t>control.</a:t>
            </a:r>
            <a:endParaRPr lang="en-US" sz="2400" dirty="0"/>
          </a:p>
        </p:txBody>
      </p:sp>
      <p:pic>
        <p:nvPicPr>
          <p:cNvPr id="8196" name="Content Placeholder 12" descr="VZ_DH_A.tif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063625"/>
            <a:ext cx="3865563" cy="2722563"/>
          </a:xfrm>
        </p:spPr>
      </p:pic>
      <p:pic>
        <p:nvPicPr>
          <p:cNvPr id="8197" name="Content Placeholder 13" descr="DH_DH_A.tiff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19663" y="3810000"/>
            <a:ext cx="3929062" cy="2716213"/>
          </a:xfrm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741863"/>
            <a:ext cx="45720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6248400"/>
            <a:ext cx="1868488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02" name="Straight Connector 17"/>
          <p:cNvCxnSpPr>
            <a:cxnSpLocks noChangeShapeType="1"/>
          </p:cNvCxnSpPr>
          <p:nvPr/>
        </p:nvCxnSpPr>
        <p:spPr bwMode="auto">
          <a:xfrm rot="5400000">
            <a:off x="4791075" y="5056188"/>
            <a:ext cx="2133600" cy="0"/>
          </a:xfrm>
          <a:prstGeom prst="line">
            <a:avLst/>
          </a:prstGeom>
          <a:noFill/>
          <a:ln w="15875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203" name="Straight Connector 18"/>
          <p:cNvCxnSpPr>
            <a:cxnSpLocks noChangeShapeType="1"/>
          </p:cNvCxnSpPr>
          <p:nvPr/>
        </p:nvCxnSpPr>
        <p:spPr bwMode="auto">
          <a:xfrm rot="5400000">
            <a:off x="5010150" y="5056188"/>
            <a:ext cx="2133600" cy="0"/>
          </a:xfrm>
          <a:prstGeom prst="line">
            <a:avLst/>
          </a:prstGeom>
          <a:noFill/>
          <a:ln w="15875" algn="ctr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8204" name="Straight Connector 19"/>
          <p:cNvCxnSpPr>
            <a:cxnSpLocks noChangeShapeType="1"/>
          </p:cNvCxnSpPr>
          <p:nvPr/>
        </p:nvCxnSpPr>
        <p:spPr bwMode="auto">
          <a:xfrm rot="5400000">
            <a:off x="5430838" y="5056188"/>
            <a:ext cx="2133600" cy="0"/>
          </a:xfrm>
          <a:prstGeom prst="line">
            <a:avLst/>
          </a:prstGeom>
          <a:noFill/>
          <a:ln w="15875" algn="ctr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8205" name="Straight Connector 20"/>
          <p:cNvCxnSpPr>
            <a:cxnSpLocks noChangeShapeType="1"/>
          </p:cNvCxnSpPr>
          <p:nvPr/>
        </p:nvCxnSpPr>
        <p:spPr bwMode="auto">
          <a:xfrm rot="5400000">
            <a:off x="5622925" y="5056188"/>
            <a:ext cx="2133600" cy="0"/>
          </a:xfrm>
          <a:prstGeom prst="line">
            <a:avLst/>
          </a:prstGeom>
          <a:noFill/>
          <a:ln w="15875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8206" name="Straight Connector 22"/>
          <p:cNvCxnSpPr>
            <a:cxnSpLocks noChangeShapeType="1"/>
          </p:cNvCxnSpPr>
          <p:nvPr/>
        </p:nvCxnSpPr>
        <p:spPr bwMode="auto">
          <a:xfrm rot="5400000">
            <a:off x="5578475" y="2305050"/>
            <a:ext cx="213360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207" name="Straight Connector 24"/>
          <p:cNvCxnSpPr>
            <a:cxnSpLocks noChangeShapeType="1"/>
          </p:cNvCxnSpPr>
          <p:nvPr/>
        </p:nvCxnSpPr>
        <p:spPr bwMode="auto">
          <a:xfrm>
            <a:off x="5334000" y="1590675"/>
            <a:ext cx="3429000" cy="0"/>
          </a:xfrm>
          <a:prstGeom prst="line">
            <a:avLst/>
          </a:prstGeom>
          <a:noFill/>
          <a:ln w="25400" algn="ctr">
            <a:solidFill>
              <a:srgbClr val="7030A0"/>
            </a:solidFill>
            <a:round/>
            <a:headEnd/>
            <a:tailEnd/>
          </a:ln>
        </p:spPr>
      </p:cxnSp>
      <p:sp>
        <p:nvSpPr>
          <p:cNvPr id="8208" name="TextBox 25"/>
          <p:cNvSpPr txBox="1">
            <a:spLocks noChangeArrowheads="1"/>
          </p:cNvSpPr>
          <p:nvPr/>
        </p:nvSpPr>
        <p:spPr bwMode="auto">
          <a:xfrm>
            <a:off x="8001000" y="12192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V</a:t>
            </a:r>
            <a:r>
              <a:rPr lang="en-US" baseline="-25000">
                <a:solidFill>
                  <a:srgbClr val="7030A0"/>
                </a:solidFill>
              </a:rPr>
              <a:t>max</a:t>
            </a:r>
          </a:p>
        </p:txBody>
      </p:sp>
      <p:sp>
        <p:nvSpPr>
          <p:cNvPr id="8209" name="TextBox 26"/>
          <p:cNvSpPr txBox="1">
            <a:spLocks noChangeArrowheads="1"/>
          </p:cNvSpPr>
          <p:nvPr/>
        </p:nvSpPr>
        <p:spPr bwMode="auto">
          <a:xfrm>
            <a:off x="6629400" y="2057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/>
          <a:lstStyle/>
          <a:p>
            <a:pPr algn="l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Initial </a:t>
            </a:r>
            <a:r>
              <a:rPr lang="en-US" dirty="0">
                <a:solidFill>
                  <a:schemeClr val="tx1"/>
                </a:solidFill>
              </a:rPr>
              <a:t>Profiles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95263" y="1189038"/>
            <a:ext cx="2471737" cy="6397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DH Inside RMW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019800" y="1189038"/>
            <a:ext cx="2709863" cy="6397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DH Inside Skirt</a:t>
            </a:r>
            <a:endParaRPr lang="en-US" dirty="0"/>
          </a:p>
        </p:txBody>
      </p:sp>
      <p:pic>
        <p:nvPicPr>
          <p:cNvPr id="9223" name="Picture 2" descr="vortex_response-v4b-sample_C3_DH1_init.tif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752600"/>
            <a:ext cx="2754313" cy="1939925"/>
          </a:xfrm>
          <a:noFill/>
        </p:spPr>
      </p:pic>
      <p:sp>
        <p:nvSpPr>
          <p:cNvPr id="18" name="Text Placeholder 10"/>
          <p:cNvSpPr txBox="1">
            <a:spLocks/>
          </p:cNvSpPr>
          <p:nvPr/>
        </p:nvSpPr>
        <p:spPr bwMode="auto">
          <a:xfrm>
            <a:off x="228600" y="3733800"/>
            <a:ext cx="2667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DH Across RMW</a:t>
            </a:r>
          </a:p>
        </p:txBody>
      </p:sp>
      <p:pic>
        <p:nvPicPr>
          <p:cNvPr id="9225" name="Picture 3" descr="vortex_response-v4b-sample_C3_DH2_init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343400"/>
            <a:ext cx="27432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4" descr="vortex_response-v4b-sample_C3_DH3_init.tif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96000" y="1752600"/>
            <a:ext cx="2754313" cy="1939925"/>
          </a:xfrm>
          <a:noFill/>
        </p:spPr>
      </p:pic>
      <p:sp>
        <p:nvSpPr>
          <p:cNvPr id="22" name="Text Placeholder 12"/>
          <p:cNvSpPr txBox="1">
            <a:spLocks/>
          </p:cNvSpPr>
          <p:nvPr/>
        </p:nvSpPr>
        <p:spPr bwMode="auto">
          <a:xfrm>
            <a:off x="6019800" y="3768725"/>
            <a:ext cx="27892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DH Outside Skirt</a:t>
            </a:r>
          </a:p>
        </p:txBody>
      </p:sp>
      <p:pic>
        <p:nvPicPr>
          <p:cNvPr id="9228" name="Picture 6" descr="vortex_response-v4b-sample_C3_DH5_init.tif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343400"/>
            <a:ext cx="274320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29" name="Straight Connector 24"/>
          <p:cNvCxnSpPr>
            <a:cxnSpLocks noChangeShapeType="1"/>
          </p:cNvCxnSpPr>
          <p:nvPr/>
        </p:nvCxnSpPr>
        <p:spPr bwMode="auto">
          <a:xfrm rot="5400000">
            <a:off x="6438900" y="2781300"/>
            <a:ext cx="17526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9230" name="TextBox 25"/>
          <p:cNvSpPr txBox="1">
            <a:spLocks noChangeArrowheads="1"/>
          </p:cNvSpPr>
          <p:nvPr/>
        </p:nvSpPr>
        <p:spPr bwMode="auto">
          <a:xfrm>
            <a:off x="6934200" y="36576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  <p:cxnSp>
        <p:nvCxnSpPr>
          <p:cNvPr id="9231" name="Straight Connector 26"/>
          <p:cNvCxnSpPr>
            <a:cxnSpLocks noChangeShapeType="1"/>
          </p:cNvCxnSpPr>
          <p:nvPr/>
        </p:nvCxnSpPr>
        <p:spPr bwMode="auto">
          <a:xfrm rot="5400000">
            <a:off x="647700" y="5372100"/>
            <a:ext cx="17526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9232" name="TextBox 27"/>
          <p:cNvSpPr txBox="1">
            <a:spLocks noChangeArrowheads="1"/>
          </p:cNvSpPr>
          <p:nvPr/>
        </p:nvSpPr>
        <p:spPr bwMode="auto">
          <a:xfrm>
            <a:off x="1143000" y="6248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  <p:cxnSp>
        <p:nvCxnSpPr>
          <p:cNvPr id="9233" name="Straight Connector 28"/>
          <p:cNvCxnSpPr>
            <a:cxnSpLocks noChangeShapeType="1"/>
          </p:cNvCxnSpPr>
          <p:nvPr/>
        </p:nvCxnSpPr>
        <p:spPr bwMode="auto">
          <a:xfrm rot="5400000">
            <a:off x="6438900" y="5372100"/>
            <a:ext cx="17526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9234" name="TextBox 29"/>
          <p:cNvSpPr txBox="1">
            <a:spLocks noChangeArrowheads="1"/>
          </p:cNvSpPr>
          <p:nvPr/>
        </p:nvSpPr>
        <p:spPr bwMode="auto">
          <a:xfrm>
            <a:off x="6934200" y="6248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  <p:cxnSp>
        <p:nvCxnSpPr>
          <p:cNvPr id="9235" name="Straight Connector 30"/>
          <p:cNvCxnSpPr>
            <a:cxnSpLocks noChangeShapeType="1"/>
          </p:cNvCxnSpPr>
          <p:nvPr/>
        </p:nvCxnSpPr>
        <p:spPr bwMode="auto">
          <a:xfrm rot="5400000">
            <a:off x="647700" y="2781300"/>
            <a:ext cx="17526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9236" name="TextBox 31"/>
          <p:cNvSpPr txBox="1">
            <a:spLocks noChangeArrowheads="1"/>
          </p:cNvSpPr>
          <p:nvPr/>
        </p:nvSpPr>
        <p:spPr bwMode="auto">
          <a:xfrm>
            <a:off x="1143000" y="36576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vortex_response-v4b-sample_C3_DH5_init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343400"/>
            <a:ext cx="2743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 descr="vortex_response-v4b-sample_C3_DH3_init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752600"/>
            <a:ext cx="2743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vortex_response-v4b-sample_C3_DH2_init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343400"/>
            <a:ext cx="2743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vortex_response-v4b-sample_C3_DH1_init.tif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752600"/>
            <a:ext cx="27463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/>
          <a:lstStyle/>
          <a:p>
            <a:pPr algn="l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Results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95263" y="1189038"/>
            <a:ext cx="2471737" cy="6397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DH Inside RMW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019800" y="1189038"/>
            <a:ext cx="2709863" cy="6397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DH Inside Skirt</a:t>
            </a:r>
            <a:endParaRPr lang="en-US" dirty="0"/>
          </a:p>
        </p:txBody>
      </p:sp>
      <p:sp>
        <p:nvSpPr>
          <p:cNvPr id="18" name="Text Placeholder 10"/>
          <p:cNvSpPr txBox="1">
            <a:spLocks/>
          </p:cNvSpPr>
          <p:nvPr/>
        </p:nvSpPr>
        <p:spPr bwMode="auto">
          <a:xfrm>
            <a:off x="228600" y="3733800"/>
            <a:ext cx="2667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DH Across RMW</a:t>
            </a:r>
          </a:p>
        </p:txBody>
      </p:sp>
      <p:sp>
        <p:nvSpPr>
          <p:cNvPr id="22" name="Text Placeholder 12"/>
          <p:cNvSpPr txBox="1">
            <a:spLocks/>
          </p:cNvSpPr>
          <p:nvPr/>
        </p:nvSpPr>
        <p:spPr bwMode="auto">
          <a:xfrm>
            <a:off x="6019800" y="3768725"/>
            <a:ext cx="27892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DH Outside Skirt</a:t>
            </a:r>
          </a:p>
        </p:txBody>
      </p:sp>
      <p:cxnSp>
        <p:nvCxnSpPr>
          <p:cNvPr id="10253" name="Straight Connector 24"/>
          <p:cNvCxnSpPr>
            <a:cxnSpLocks noChangeShapeType="1"/>
          </p:cNvCxnSpPr>
          <p:nvPr/>
        </p:nvCxnSpPr>
        <p:spPr bwMode="auto">
          <a:xfrm rot="5400000">
            <a:off x="6438900" y="2781300"/>
            <a:ext cx="17526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0254" name="TextBox 25"/>
          <p:cNvSpPr txBox="1">
            <a:spLocks noChangeArrowheads="1"/>
          </p:cNvSpPr>
          <p:nvPr/>
        </p:nvSpPr>
        <p:spPr bwMode="auto">
          <a:xfrm>
            <a:off x="6934200" y="36576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  <p:cxnSp>
        <p:nvCxnSpPr>
          <p:cNvPr id="10255" name="Straight Connector 26"/>
          <p:cNvCxnSpPr>
            <a:cxnSpLocks noChangeShapeType="1"/>
          </p:cNvCxnSpPr>
          <p:nvPr/>
        </p:nvCxnSpPr>
        <p:spPr bwMode="auto">
          <a:xfrm rot="5400000">
            <a:off x="647700" y="5372100"/>
            <a:ext cx="17526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0256" name="TextBox 27"/>
          <p:cNvSpPr txBox="1">
            <a:spLocks noChangeArrowheads="1"/>
          </p:cNvSpPr>
          <p:nvPr/>
        </p:nvSpPr>
        <p:spPr bwMode="auto">
          <a:xfrm>
            <a:off x="1143000" y="6248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  <p:cxnSp>
        <p:nvCxnSpPr>
          <p:cNvPr id="10257" name="Straight Connector 28"/>
          <p:cNvCxnSpPr>
            <a:cxnSpLocks noChangeShapeType="1"/>
          </p:cNvCxnSpPr>
          <p:nvPr/>
        </p:nvCxnSpPr>
        <p:spPr bwMode="auto">
          <a:xfrm rot="5400000">
            <a:off x="6438900" y="5372100"/>
            <a:ext cx="17526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0258" name="TextBox 29"/>
          <p:cNvSpPr txBox="1">
            <a:spLocks noChangeArrowheads="1"/>
          </p:cNvSpPr>
          <p:nvPr/>
        </p:nvSpPr>
        <p:spPr bwMode="auto">
          <a:xfrm>
            <a:off x="6934200" y="6248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  <p:cxnSp>
        <p:nvCxnSpPr>
          <p:cNvPr id="10259" name="Straight Connector 30"/>
          <p:cNvCxnSpPr>
            <a:cxnSpLocks noChangeShapeType="1"/>
          </p:cNvCxnSpPr>
          <p:nvPr/>
        </p:nvCxnSpPr>
        <p:spPr bwMode="auto">
          <a:xfrm rot="5400000">
            <a:off x="647700" y="2781300"/>
            <a:ext cx="17526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0260" name="TextBox 31"/>
          <p:cNvSpPr txBox="1">
            <a:spLocks noChangeArrowheads="1"/>
          </p:cNvSpPr>
          <p:nvPr/>
        </p:nvSpPr>
        <p:spPr bwMode="auto">
          <a:xfrm>
            <a:off x="1143000" y="36576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Results 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Tangential Wind Tendencies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1524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dirty="0" smtClean="0"/>
              <a:t>The response is determined by the interaction of the diabatic heating with the vortex profile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2667000"/>
            <a:ext cx="4953000" cy="3886200"/>
          </a:xfrm>
        </p:spPr>
        <p:txBody>
          <a:bodyPr/>
          <a:lstStyle/>
          <a:p>
            <a:pPr marL="231775" lvl="1" indent="-231775">
              <a:defRPr/>
            </a:pPr>
            <a:r>
              <a:rPr lang="en-US" sz="2000" dirty="0" smtClean="0">
                <a:solidFill>
                  <a:srgbClr val="FFC000"/>
                </a:solidFill>
              </a:rPr>
              <a:t>DH inside RMW produces most intense response and contracts RMW</a:t>
            </a:r>
          </a:p>
          <a:p>
            <a:pPr marL="231775" lvl="1" indent="-231775">
              <a:defRPr/>
            </a:pPr>
            <a:r>
              <a:rPr lang="en-US" sz="2000" dirty="0" smtClean="0"/>
              <a:t>DH across RMW intensifies vortex, increases RMW</a:t>
            </a:r>
          </a:p>
          <a:p>
            <a:pPr marL="231775" lvl="1" indent="-231775">
              <a:defRPr/>
            </a:pPr>
            <a:r>
              <a:rPr lang="en-US" sz="2000" dirty="0" smtClean="0"/>
              <a:t>DH inside vorticity skirt produces positive tangential wind tendency, but not separate from main peak</a:t>
            </a:r>
          </a:p>
          <a:p>
            <a:pPr marL="231775" lvl="1" indent="-231775">
              <a:defRPr/>
            </a:pPr>
            <a:r>
              <a:rPr lang="en-US" sz="2000" dirty="0" smtClean="0"/>
              <a:t>DH outside vorticity skirt produces increase at inflow maximum, possible secondary wind maximum</a:t>
            </a:r>
            <a:endParaRPr lang="en-US" sz="2000" dirty="0"/>
          </a:p>
        </p:txBody>
      </p:sp>
      <p:pic>
        <p:nvPicPr>
          <p:cNvPr id="11271" name="Picture 2" descr="vortex_response-v4b-sample_C3_DH1_init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819400"/>
            <a:ext cx="35702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272" name="Straight Connector 13"/>
          <p:cNvCxnSpPr>
            <a:cxnSpLocks noChangeShapeType="1"/>
          </p:cNvCxnSpPr>
          <p:nvPr/>
        </p:nvCxnSpPr>
        <p:spPr bwMode="auto">
          <a:xfrm rot="5400000">
            <a:off x="5715000" y="4038600"/>
            <a:ext cx="27432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1273" name="TextBox 14"/>
          <p:cNvSpPr txBox="1">
            <a:spLocks noChangeArrowheads="1"/>
          </p:cNvSpPr>
          <p:nvPr/>
        </p:nvSpPr>
        <p:spPr bwMode="auto">
          <a:xfrm>
            <a:off x="6705600" y="54102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Results 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Tangential Wind Tendencies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1524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dirty="0" smtClean="0"/>
              <a:t>The response is determined by the interaction of the diabatic heating with the vortex profile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2667000"/>
            <a:ext cx="4953000" cy="3886200"/>
          </a:xfrm>
        </p:spPr>
        <p:txBody>
          <a:bodyPr/>
          <a:lstStyle/>
          <a:p>
            <a:pPr marL="231775" lvl="1" indent="-231775">
              <a:defRPr/>
            </a:pPr>
            <a:r>
              <a:rPr lang="en-US" sz="2000" dirty="0" smtClean="0"/>
              <a:t>DH inside RMW produces most intense response and contracts RMW</a:t>
            </a:r>
          </a:p>
          <a:p>
            <a:pPr marL="231775" lvl="1" indent="-231775">
              <a:defRPr/>
            </a:pPr>
            <a:r>
              <a:rPr lang="en-US" sz="2000" dirty="0" smtClean="0">
                <a:solidFill>
                  <a:srgbClr val="FFC000"/>
                </a:solidFill>
              </a:rPr>
              <a:t>DH across RMW intensifies vortex, increases RMW</a:t>
            </a:r>
          </a:p>
          <a:p>
            <a:pPr marL="231775" lvl="1" indent="-231775">
              <a:defRPr/>
            </a:pPr>
            <a:r>
              <a:rPr lang="en-US" sz="2000" dirty="0" smtClean="0"/>
              <a:t>DH inside vorticity skirt produces positive tangential wind tendency, but not separate from main peak</a:t>
            </a:r>
          </a:p>
          <a:p>
            <a:pPr marL="231775" lvl="1" indent="-231775">
              <a:defRPr/>
            </a:pPr>
            <a:r>
              <a:rPr lang="en-US" sz="2000" dirty="0" smtClean="0"/>
              <a:t>DH outside vorticity skirt produces increase at inflow maximum, possible secondary wind maximum</a:t>
            </a:r>
            <a:endParaRPr lang="en-US" sz="2000" dirty="0"/>
          </a:p>
        </p:txBody>
      </p:sp>
      <p:pic>
        <p:nvPicPr>
          <p:cNvPr id="12295" name="Picture 3" descr="vortex_response-v4b-sample_C3_DH2_init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819400"/>
            <a:ext cx="35274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296" name="Straight Connector 9"/>
          <p:cNvCxnSpPr>
            <a:cxnSpLocks noChangeShapeType="1"/>
          </p:cNvCxnSpPr>
          <p:nvPr/>
        </p:nvCxnSpPr>
        <p:spPr bwMode="auto">
          <a:xfrm rot="5400000">
            <a:off x="5651500" y="4038600"/>
            <a:ext cx="27432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6629400" y="54102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Results 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Tangential Wind Tendencies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1524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dirty="0" smtClean="0"/>
              <a:t>The response is determined by the interaction of the diabatic heating with the vortex profile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2667000"/>
            <a:ext cx="4953000" cy="3886200"/>
          </a:xfrm>
        </p:spPr>
        <p:txBody>
          <a:bodyPr/>
          <a:lstStyle/>
          <a:p>
            <a:pPr marL="231775" lvl="1" indent="-231775">
              <a:defRPr/>
            </a:pPr>
            <a:r>
              <a:rPr lang="en-US" sz="2000" dirty="0" smtClean="0"/>
              <a:t>DH inside RMW produces most intense response and contracts RMW</a:t>
            </a:r>
          </a:p>
          <a:p>
            <a:pPr marL="231775" lvl="1" indent="-231775">
              <a:defRPr/>
            </a:pPr>
            <a:r>
              <a:rPr lang="en-US" sz="2000" dirty="0" smtClean="0"/>
              <a:t>DH across RMW intensifies vortex, increases RMW</a:t>
            </a:r>
          </a:p>
          <a:p>
            <a:pPr marL="231775" lvl="1" indent="-231775">
              <a:defRPr/>
            </a:pPr>
            <a:r>
              <a:rPr lang="en-US" sz="2000" dirty="0" smtClean="0">
                <a:solidFill>
                  <a:srgbClr val="FFC000"/>
                </a:solidFill>
              </a:rPr>
              <a:t>DH inside vorticity skirt produces positive tangential wind tendency, but not separate from main peak</a:t>
            </a:r>
          </a:p>
          <a:p>
            <a:pPr marL="231775" lvl="1" indent="-231775">
              <a:defRPr/>
            </a:pPr>
            <a:r>
              <a:rPr lang="en-US" sz="2000" dirty="0" smtClean="0"/>
              <a:t>DH outside vorticity skirt produces increase at inflow maximum, possible secondary wind maximum</a:t>
            </a:r>
            <a:endParaRPr lang="en-US" sz="2000" dirty="0"/>
          </a:p>
        </p:txBody>
      </p:sp>
      <p:pic>
        <p:nvPicPr>
          <p:cNvPr id="13319" name="Picture 4" descr="vortex_response-v4b-sample_C3_DH3_init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819400"/>
            <a:ext cx="3505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320" name="Straight Connector 10"/>
          <p:cNvCxnSpPr>
            <a:cxnSpLocks noChangeShapeType="1"/>
          </p:cNvCxnSpPr>
          <p:nvPr/>
        </p:nvCxnSpPr>
        <p:spPr bwMode="auto">
          <a:xfrm rot="5400000">
            <a:off x="5638800" y="4038600"/>
            <a:ext cx="27432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6629400" y="54102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Background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TC intensity is dependent on the large-scale environment, the storm-scale dynamics, and the underlying ocean state</a:t>
            </a:r>
          </a:p>
          <a:p>
            <a:r>
              <a:rPr lang="en-US" sz="2400" dirty="0" smtClean="0"/>
              <a:t>Numerous studies have attempted to investigate the relationship between TC structure and intensity</a:t>
            </a:r>
          </a:p>
          <a:p>
            <a:r>
              <a:rPr lang="en-US" sz="2400" dirty="0" smtClean="0"/>
              <a:t>Results have been varied, but in general the closer the measure of structure is to the radius of maximum winds (RMW), the better the relationship to the </a:t>
            </a:r>
            <a:r>
              <a:rPr lang="en-US" sz="2400" dirty="0" smtClean="0"/>
              <a:t>intensity (Merrill 1984, Weatherford and Gray 1988b, </a:t>
            </a:r>
            <a:r>
              <a:rPr lang="en-US" sz="2400" dirty="0" err="1" smtClean="0"/>
              <a:t>Croxford</a:t>
            </a:r>
            <a:r>
              <a:rPr lang="en-US" sz="2400" dirty="0" smtClean="0"/>
              <a:t> and Barnes 2002)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Results 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Tangential Wind Tendencies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1524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800" dirty="0" smtClean="0"/>
              <a:t>The response is determined by the interaction of the diabatic heating with the vortex profile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2667000"/>
            <a:ext cx="4953000" cy="3886200"/>
          </a:xfrm>
        </p:spPr>
        <p:txBody>
          <a:bodyPr/>
          <a:lstStyle/>
          <a:p>
            <a:pPr marL="231775" lvl="1" indent="-231775">
              <a:defRPr/>
            </a:pPr>
            <a:r>
              <a:rPr lang="en-US" sz="2000" dirty="0" smtClean="0"/>
              <a:t>DH inside RMW produces most intense response and contracts RMW</a:t>
            </a:r>
          </a:p>
          <a:p>
            <a:pPr marL="231775" lvl="1" indent="-231775">
              <a:defRPr/>
            </a:pPr>
            <a:r>
              <a:rPr lang="en-US" sz="2000" dirty="0" smtClean="0"/>
              <a:t>DH across RMW intensifies vortex, increases RMW</a:t>
            </a:r>
          </a:p>
          <a:p>
            <a:pPr marL="231775" lvl="1" indent="-231775">
              <a:defRPr/>
            </a:pPr>
            <a:r>
              <a:rPr lang="en-US" sz="2000" dirty="0" smtClean="0"/>
              <a:t>DH inside vorticity skirt produces positive tangential wind tendency, but not separate from main peak</a:t>
            </a:r>
          </a:p>
          <a:p>
            <a:pPr marL="231775" lvl="1" indent="-231775">
              <a:defRPr/>
            </a:pPr>
            <a:r>
              <a:rPr lang="en-US" sz="2000" dirty="0" smtClean="0">
                <a:solidFill>
                  <a:srgbClr val="FFC000"/>
                </a:solidFill>
              </a:rPr>
              <a:t>DH outside vorticity skirt produces increase at inflow maximum, possible secondary wind maximum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4343" name="Picture 6" descr="vortex_response-v4b-sample_C3_DH5_init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819400"/>
            <a:ext cx="35052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344" name="Straight Connector 12"/>
          <p:cNvCxnSpPr>
            <a:cxnSpLocks noChangeShapeType="1"/>
          </p:cNvCxnSpPr>
          <p:nvPr/>
        </p:nvCxnSpPr>
        <p:spPr bwMode="auto">
          <a:xfrm rot="5400000">
            <a:off x="5638800" y="4038600"/>
            <a:ext cx="2743200" cy="0"/>
          </a:xfrm>
          <a:prstGeom prst="lin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4345" name="TextBox 13"/>
          <p:cNvSpPr txBox="1">
            <a:spLocks noChangeArrowheads="1"/>
          </p:cNvSpPr>
          <p:nvPr/>
        </p:nvSpPr>
        <p:spPr bwMode="auto">
          <a:xfrm>
            <a:off x="6629400" y="54102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Kinetic Energy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914401"/>
            <a:ext cx="4570412" cy="4800600"/>
          </a:xfrm>
        </p:spPr>
        <p:txBody>
          <a:bodyPr/>
          <a:lstStyle/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sz="800" baseline="-25000" dirty="0" smtClean="0"/>
          </a:p>
          <a:p>
            <a:endParaRPr lang="en-US" baseline="-25000" dirty="0" smtClean="0"/>
          </a:p>
          <a:p>
            <a:pPr marL="0" indent="0">
              <a:lnSpc>
                <a:spcPct val="80000"/>
              </a:lnSpc>
              <a:buNone/>
            </a:pPr>
            <a:endParaRPr lang="en-US" sz="8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(from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</a:rPr>
              <a:t>Maclay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et al.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2008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: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1244 AL &amp; EP recon cases)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2" y="1524000"/>
            <a:ext cx="4497388" cy="4168775"/>
          </a:xfrm>
        </p:spPr>
        <p:txBody>
          <a:bodyPr/>
          <a:lstStyle/>
          <a:p>
            <a:r>
              <a:rPr lang="en-US" sz="2400" dirty="0" smtClean="0"/>
              <a:t>When heating is inside or across the RMW,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 increases more than the kinetic energy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00FFFF"/>
                </a:solidFill>
              </a:rPr>
              <a:t>(right side of curve)</a:t>
            </a:r>
          </a:p>
          <a:p>
            <a:r>
              <a:rPr lang="en-US" sz="2400" dirty="0" smtClean="0"/>
              <a:t>When heating is outside the RMW, KE increases more than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max</a:t>
            </a:r>
            <a:r>
              <a:rPr lang="en-US" sz="2400" baseline="-25000" dirty="0"/>
              <a:t> </a:t>
            </a:r>
            <a:endParaRPr lang="en-US" sz="2400" baseline="-25000" dirty="0" smtClean="0"/>
          </a:p>
          <a:p>
            <a:pPr marL="0" indent="0">
              <a:buNone/>
            </a:pPr>
            <a:r>
              <a:rPr lang="en-US" sz="2400" baseline="-25000" dirty="0"/>
              <a:t>	</a:t>
            </a:r>
            <a:r>
              <a:rPr lang="en-US" sz="2400" dirty="0" smtClean="0">
                <a:solidFill>
                  <a:srgbClr val="FF6600"/>
                </a:solidFill>
              </a:rPr>
              <a:t>(left side of curve)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6199" y="1447800"/>
            <a:ext cx="457631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 rot="1617396">
            <a:off x="2326869" y="1297908"/>
            <a:ext cx="577639" cy="241993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61449">
            <a:off x="3011199" y="2199400"/>
            <a:ext cx="708663" cy="2453095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5410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</a:t>
            </a:r>
            <a:r>
              <a:rPr lang="en-US" baseline="-25000" dirty="0" smtClean="0"/>
              <a:t>200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max</a:t>
            </a:r>
            <a:endParaRPr lang="en-US" baseline="-25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09600" y="5791200"/>
            <a:ext cx="38862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(from </a:t>
            </a:r>
            <a:r>
              <a:rPr lang="en-US" dirty="0" err="1" smtClean="0"/>
              <a:t>Maclay</a:t>
            </a:r>
            <a:r>
              <a:rPr lang="en-US" dirty="0" smtClean="0"/>
              <a:t> et al. 2008: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1244 AL &amp; EP recon cases)</a:t>
            </a:r>
          </a:p>
        </p:txBody>
      </p:sp>
    </p:spTree>
    <p:extLst>
      <p:ext uri="{BB962C8B-B14F-4D97-AF65-F5344CB8AC3E}">
        <p14:creationId xmlns:p14="http://schemas.microsoft.com/office/powerpoint/2010/main" xmlns="" val="111317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idealized TC is very sensitive to the placement of the heating relative to the vortex profile</a:t>
            </a:r>
          </a:p>
          <a:p>
            <a:endParaRPr lang="en-US" sz="2400" dirty="0" smtClean="0"/>
          </a:p>
          <a:p>
            <a:r>
              <a:rPr lang="en-US" sz="2400" dirty="0" smtClean="0"/>
              <a:t>Heating within RMW produces a sharp increase in intensity; within the skirt can also intensify vortex</a:t>
            </a:r>
          </a:p>
          <a:p>
            <a:endParaRPr lang="en-US" sz="2400" dirty="0" smtClean="0"/>
          </a:p>
          <a:p>
            <a:r>
              <a:rPr lang="en-US" sz="2400" dirty="0" smtClean="0"/>
              <a:t>Heating increased IKE in all cases – strength increased less than intensity inside RMW, approximately equal increases in strength and intensity in skirt, and strengthened without intensifying outside of skirt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Future 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Introduce more complex heating and vortex profiles</a:t>
            </a:r>
          </a:p>
          <a:p>
            <a:endParaRPr lang="en-US" sz="2400" dirty="0" smtClean="0"/>
          </a:p>
          <a:p>
            <a:r>
              <a:rPr lang="en-US" sz="2400" dirty="0" smtClean="0"/>
              <a:t>Initialize balanced vortex model with profiles calculated from dynamical model fields (HWRF, GFDL)</a:t>
            </a:r>
          </a:p>
          <a:p>
            <a:endParaRPr lang="en-US" sz="2400" dirty="0" smtClean="0"/>
          </a:p>
          <a:p>
            <a:r>
              <a:rPr lang="en-US" sz="2400" dirty="0" smtClean="0"/>
              <a:t>Initialize balanced vortex model with profiles calculated from aircraft reconnaissance and satellite data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/>
          <a:lstStyle/>
          <a:p>
            <a:pPr algn="l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References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n-US" sz="800" dirty="0" smtClean="0"/>
              <a:t>Black</a:t>
            </a:r>
            <a:r>
              <a:rPr lang="en-US" sz="800" dirty="0" smtClean="0"/>
              <a:t>, M. L., and H. E. Willoughby, 1992: The concentric eyewall cycle of Hurricane Gilbert.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120</a:t>
            </a:r>
            <a:r>
              <a:rPr lang="en-US" sz="800" dirty="0" smtClean="0"/>
              <a:t>, 947-957.</a:t>
            </a:r>
          </a:p>
          <a:p>
            <a:pPr>
              <a:buNone/>
            </a:pPr>
            <a:r>
              <a:rPr lang="en-US" sz="800" dirty="0" smtClean="0"/>
              <a:t>Cocks</a:t>
            </a:r>
            <a:r>
              <a:rPr lang="en-US" sz="800" dirty="0" smtClean="0"/>
              <a:t>, S. B., and W. M. Gray, 2002: Variability of the outer wind profiles of western North Pacific typhoons: Classifications and techniques for analysis and forecasting.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130</a:t>
            </a:r>
            <a:r>
              <a:rPr lang="en-US" sz="800" dirty="0" smtClean="0"/>
              <a:t>, 1989-2005.</a:t>
            </a:r>
          </a:p>
          <a:p>
            <a:pPr>
              <a:buNone/>
            </a:pPr>
            <a:r>
              <a:rPr lang="en-US" sz="800" dirty="0" err="1" smtClean="0"/>
              <a:t>Croxford</a:t>
            </a:r>
            <a:r>
              <a:rPr lang="en-US" sz="800" dirty="0" smtClean="0"/>
              <a:t>, M., and G. M. Barnes, 2002: Inner core strength of Atlantic tropical cyclones.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130</a:t>
            </a:r>
            <a:r>
              <a:rPr lang="en-US" sz="800" dirty="0" smtClean="0"/>
              <a:t>, 127-139.</a:t>
            </a:r>
          </a:p>
          <a:p>
            <a:pPr>
              <a:buNone/>
            </a:pPr>
            <a:r>
              <a:rPr lang="en-US" sz="800" dirty="0" smtClean="0"/>
              <a:t>DeMaria</a:t>
            </a:r>
            <a:r>
              <a:rPr lang="en-US" sz="800" dirty="0" smtClean="0"/>
              <a:t>, M., M. </a:t>
            </a:r>
            <a:r>
              <a:rPr lang="en-US" sz="800" dirty="0" err="1" smtClean="0"/>
              <a:t>Mainelli</a:t>
            </a:r>
            <a:r>
              <a:rPr lang="en-US" sz="800" dirty="0" smtClean="0"/>
              <a:t>, L. K. Shay, J. A. Knaff, and J. Kaplan, 2005: Further improvements to the Statistical Hurricane Intensity Prediction Scheme (SHIPS).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Forecasting</a:t>
            </a:r>
            <a:r>
              <a:rPr lang="en-US" sz="800" dirty="0" smtClean="0"/>
              <a:t>, </a:t>
            </a:r>
            <a:r>
              <a:rPr lang="en-US" sz="800" b="1" dirty="0" smtClean="0"/>
              <a:t>20</a:t>
            </a:r>
            <a:r>
              <a:rPr lang="en-US" sz="800" dirty="0" smtClean="0"/>
              <a:t>, 531-543.</a:t>
            </a:r>
          </a:p>
          <a:p>
            <a:pPr>
              <a:buNone/>
            </a:pPr>
            <a:r>
              <a:rPr lang="en-US" sz="800" dirty="0" smtClean="0"/>
              <a:t>Demuth, J., M. DeMaria, and J. A. Knaff, 2006: Improvement of advanced microwave sounder unit tropical cyclone intensity and size estimation algorithms. </a:t>
            </a:r>
            <a:r>
              <a:rPr lang="en-US" sz="800" i="1" dirty="0" smtClean="0"/>
              <a:t>J. Appl. Meteor.</a:t>
            </a:r>
            <a:r>
              <a:rPr lang="en-US" sz="800" dirty="0" smtClean="0"/>
              <a:t>, </a:t>
            </a:r>
            <a:r>
              <a:rPr lang="en-US" sz="800" b="1" dirty="0" smtClean="0"/>
              <a:t>45</a:t>
            </a:r>
            <a:r>
              <a:rPr lang="en-US" sz="800" dirty="0" smtClean="0"/>
              <a:t>, 1573-1581.</a:t>
            </a:r>
          </a:p>
          <a:p>
            <a:pPr>
              <a:buNone/>
            </a:pPr>
            <a:r>
              <a:rPr lang="en-US" sz="800" dirty="0" err="1" smtClean="0"/>
              <a:t>Eliassen</a:t>
            </a:r>
            <a:r>
              <a:rPr lang="en-US" sz="800" dirty="0" smtClean="0"/>
              <a:t>, A., 1952: Slow thermally or frictionally controlled </a:t>
            </a:r>
            <a:r>
              <a:rPr lang="en-US" sz="800" dirty="0" err="1" smtClean="0"/>
              <a:t>meridional</a:t>
            </a:r>
            <a:r>
              <a:rPr lang="en-US" sz="800" dirty="0" smtClean="0"/>
              <a:t> circulation in a circular vortex. </a:t>
            </a:r>
            <a:r>
              <a:rPr lang="en-US" sz="800" i="1" dirty="0" err="1" smtClean="0"/>
              <a:t>Astrophys</a:t>
            </a:r>
            <a:r>
              <a:rPr lang="en-US" sz="800" i="1" dirty="0" smtClean="0"/>
              <a:t>. </a:t>
            </a:r>
            <a:r>
              <a:rPr lang="en-US" sz="800" i="1" dirty="0" err="1" smtClean="0"/>
              <a:t>Norv</a:t>
            </a:r>
            <a:r>
              <a:rPr lang="en-US" sz="800" i="1" dirty="0" smtClean="0"/>
              <a:t>.</a:t>
            </a:r>
            <a:r>
              <a:rPr lang="en-US" sz="800" dirty="0" smtClean="0"/>
              <a:t>, </a:t>
            </a:r>
            <a:r>
              <a:rPr lang="en-US" sz="800" b="1" dirty="0" smtClean="0"/>
              <a:t>5</a:t>
            </a:r>
            <a:r>
              <a:rPr lang="en-US" sz="800" dirty="0" smtClean="0"/>
              <a:t>, 19-60.</a:t>
            </a:r>
          </a:p>
          <a:p>
            <a:pPr>
              <a:buNone/>
            </a:pPr>
            <a:r>
              <a:rPr lang="en-US" sz="800" dirty="0" smtClean="0"/>
              <a:t>Elsberry, R. L., and R. A. </a:t>
            </a:r>
            <a:r>
              <a:rPr lang="en-US" sz="800" dirty="0" err="1" smtClean="0"/>
              <a:t>Stenger</a:t>
            </a:r>
            <a:r>
              <a:rPr lang="en-US" sz="800" dirty="0" smtClean="0"/>
              <a:t>, 2008: Advances in understanding of tropical cyclone wind structure changes. </a:t>
            </a:r>
            <a:r>
              <a:rPr lang="en-US" sz="800" i="1" dirty="0" smtClean="0"/>
              <a:t>Asia-Pac. J. Atmos. Sci.</a:t>
            </a:r>
            <a:r>
              <a:rPr lang="en-US" sz="800" dirty="0" smtClean="0"/>
              <a:t>, </a:t>
            </a:r>
            <a:r>
              <a:rPr lang="en-US" sz="800" b="1" dirty="0" smtClean="0"/>
              <a:t>44</a:t>
            </a:r>
            <a:r>
              <a:rPr lang="en-US" sz="800" dirty="0" smtClean="0"/>
              <a:t>, 11-24.</a:t>
            </a:r>
          </a:p>
          <a:p>
            <a:pPr>
              <a:buNone/>
            </a:pPr>
            <a:r>
              <a:rPr lang="en-US" sz="800" dirty="0" smtClean="0"/>
              <a:t>Emanuel, K. A., 2000: A statistical analysis of tropical cyclone intensity.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128</a:t>
            </a:r>
            <a:r>
              <a:rPr lang="en-US" sz="800" dirty="0" smtClean="0"/>
              <a:t>, 1139-1152.</a:t>
            </a:r>
          </a:p>
          <a:p>
            <a:pPr>
              <a:buNone/>
            </a:pPr>
            <a:r>
              <a:rPr lang="en-US" sz="800" dirty="0" smtClean="0"/>
              <a:t>Frank, W. M., 1977: The structure and energetic of the tropical cyclone I. Storm structure.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105</a:t>
            </a:r>
            <a:r>
              <a:rPr lang="en-US" sz="800" dirty="0" smtClean="0"/>
              <a:t>, 1119-1135.</a:t>
            </a:r>
          </a:p>
          <a:p>
            <a:pPr>
              <a:buNone/>
            </a:pPr>
            <a:r>
              <a:rPr lang="en-US" sz="800" dirty="0" smtClean="0"/>
              <a:t>Hawkins</a:t>
            </a:r>
            <a:r>
              <a:rPr lang="en-US" sz="800" dirty="0" smtClean="0"/>
              <a:t>, J. D., and Coauthors, 2006: Tropical cyclone multiple eyewall configurations. </a:t>
            </a:r>
            <a:r>
              <a:rPr lang="en-US" sz="800" i="1" dirty="0" smtClean="0"/>
              <a:t>Extended Abstracts, 27</a:t>
            </a:r>
            <a:r>
              <a:rPr lang="en-US" sz="800" i="1" baseline="30000" dirty="0" smtClean="0"/>
              <a:t>th</a:t>
            </a:r>
            <a:r>
              <a:rPr lang="en-US" sz="800" i="1" dirty="0" smtClean="0"/>
              <a:t> Conf. on Hurricanes and Tropical Meteorology</a:t>
            </a:r>
            <a:r>
              <a:rPr lang="en-US" sz="800" dirty="0" smtClean="0"/>
              <a:t>, Monterey, CA, Amer. Met. Soc., 6B.1.</a:t>
            </a:r>
          </a:p>
          <a:p>
            <a:pPr>
              <a:buNone/>
            </a:pPr>
            <a:r>
              <a:rPr lang="en-US" sz="800" dirty="0" err="1" smtClean="0"/>
              <a:t>Houze</a:t>
            </a:r>
            <a:r>
              <a:rPr lang="en-US" sz="800" dirty="0" smtClean="0"/>
              <a:t>, R. A., Jr., S. S. Chen, B. F. </a:t>
            </a:r>
            <a:r>
              <a:rPr lang="en-US" sz="800" dirty="0" err="1" smtClean="0"/>
              <a:t>Smull</a:t>
            </a:r>
            <a:r>
              <a:rPr lang="en-US" sz="800" dirty="0" smtClean="0"/>
              <a:t>, W.-C. Lee, and M. M. Bell, 2007: Hurricane intensity and eyewall replacement. </a:t>
            </a:r>
            <a:r>
              <a:rPr lang="en-US" sz="800" i="1" dirty="0" smtClean="0"/>
              <a:t>Science</a:t>
            </a:r>
            <a:r>
              <a:rPr lang="en-US" sz="800" dirty="0" smtClean="0"/>
              <a:t>, </a:t>
            </a:r>
            <a:r>
              <a:rPr lang="en-US" sz="800" b="1" dirty="0" smtClean="0"/>
              <a:t>315</a:t>
            </a:r>
            <a:r>
              <a:rPr lang="en-US" sz="800" dirty="0" smtClean="0"/>
              <a:t>, 1235-1239.</a:t>
            </a:r>
          </a:p>
          <a:p>
            <a:pPr>
              <a:buNone/>
            </a:pPr>
            <a:r>
              <a:rPr lang="en-US" sz="800" dirty="0" smtClean="0"/>
              <a:t>Jordan, C. L., 1961: Marked changes in the characteristics of the eye of intense typhoons between the deepening and filling stages. </a:t>
            </a:r>
            <a:r>
              <a:rPr lang="en-US" sz="800" i="1" dirty="0" smtClean="0"/>
              <a:t>J. Meteor.</a:t>
            </a:r>
            <a:r>
              <a:rPr lang="en-US" sz="800" dirty="0" smtClean="0"/>
              <a:t>, </a:t>
            </a:r>
            <a:r>
              <a:rPr lang="en-US" sz="800" b="1" dirty="0" smtClean="0"/>
              <a:t>18</a:t>
            </a:r>
            <a:r>
              <a:rPr lang="en-US" sz="800" dirty="0" smtClean="0"/>
              <a:t>, 779-789.</a:t>
            </a:r>
          </a:p>
          <a:p>
            <a:pPr>
              <a:buNone/>
            </a:pPr>
            <a:r>
              <a:rPr lang="en-US" sz="800" dirty="0" smtClean="0"/>
              <a:t>Kaplan</a:t>
            </a:r>
            <a:r>
              <a:rPr lang="en-US" sz="800" dirty="0" smtClean="0"/>
              <a:t>, J., and M. DeMaria, 2003: Large-scale characteristics of rapidly intensifying tropical cyclones in the North Atlantic basin.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Forecasting</a:t>
            </a:r>
            <a:r>
              <a:rPr lang="en-US" sz="800" dirty="0" smtClean="0"/>
              <a:t>, </a:t>
            </a:r>
            <a:r>
              <a:rPr lang="en-US" sz="800" b="1" dirty="0" smtClean="0"/>
              <a:t>18</a:t>
            </a:r>
            <a:r>
              <a:rPr lang="en-US" sz="800" dirty="0" smtClean="0"/>
              <a:t>, 1093-1108.</a:t>
            </a:r>
          </a:p>
          <a:p>
            <a:pPr>
              <a:buNone/>
            </a:pPr>
            <a:r>
              <a:rPr lang="en-US" sz="800" dirty="0" smtClean="0"/>
              <a:t>Kaplan, J., M. DeMaria, and J. A. Knaff, 2010: A revised tropical cyclone rapid intensification index for the Atlantic and Eastern North Pacific basins.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Forecasting</a:t>
            </a:r>
            <a:r>
              <a:rPr lang="en-US" sz="800" dirty="0" smtClean="0"/>
              <a:t>, </a:t>
            </a:r>
            <a:r>
              <a:rPr lang="en-US" sz="800" b="1" dirty="0" smtClean="0"/>
              <a:t>25</a:t>
            </a:r>
            <a:r>
              <a:rPr lang="en-US" sz="800" dirty="0" smtClean="0"/>
              <a:t>, 220-241.</a:t>
            </a:r>
          </a:p>
          <a:p>
            <a:pPr>
              <a:buNone/>
            </a:pPr>
            <a:r>
              <a:rPr lang="en-US" sz="800" dirty="0" smtClean="0"/>
              <a:t>Kimball, S. K., and M. S. </a:t>
            </a:r>
            <a:r>
              <a:rPr lang="en-US" sz="800" dirty="0" err="1" smtClean="0"/>
              <a:t>Mulekar</a:t>
            </a:r>
            <a:r>
              <a:rPr lang="en-US" sz="800" dirty="0" smtClean="0"/>
              <a:t>, 2004: A 15-year climatology of North Atlantic tropical cyclones. Part I: Size parameters. </a:t>
            </a:r>
            <a:r>
              <a:rPr lang="en-US" sz="800" i="1" dirty="0" smtClean="0"/>
              <a:t>J. Climate</a:t>
            </a:r>
            <a:r>
              <a:rPr lang="en-US" sz="800" dirty="0" smtClean="0"/>
              <a:t>, </a:t>
            </a:r>
            <a:r>
              <a:rPr lang="en-US" sz="800" b="1" dirty="0" smtClean="0"/>
              <a:t>17</a:t>
            </a:r>
            <a:r>
              <a:rPr lang="en-US" sz="800" dirty="0" smtClean="0"/>
              <a:t>, 3555-3575.</a:t>
            </a:r>
          </a:p>
          <a:p>
            <a:pPr>
              <a:buNone/>
            </a:pPr>
            <a:r>
              <a:rPr lang="en-US" sz="800" dirty="0" smtClean="0"/>
              <a:t>Knaff, J. A., J. P. </a:t>
            </a:r>
            <a:r>
              <a:rPr lang="en-US" sz="800" dirty="0" err="1" smtClean="0"/>
              <a:t>Kossin</a:t>
            </a:r>
            <a:r>
              <a:rPr lang="en-US" sz="800" dirty="0" smtClean="0"/>
              <a:t>, and M. DeMaria, 2003: Annular hurricanes.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Forecasting</a:t>
            </a:r>
            <a:r>
              <a:rPr lang="en-US" sz="800" dirty="0" smtClean="0"/>
              <a:t>, </a:t>
            </a:r>
            <a:r>
              <a:rPr lang="en-US" sz="800" b="1" dirty="0" smtClean="0"/>
              <a:t>18</a:t>
            </a:r>
            <a:r>
              <a:rPr lang="en-US" sz="800" dirty="0" smtClean="0"/>
              <a:t>, 204-222.</a:t>
            </a:r>
          </a:p>
          <a:p>
            <a:pPr>
              <a:buNone/>
            </a:pPr>
            <a:r>
              <a:rPr lang="en-US" sz="800" dirty="0" smtClean="0"/>
              <a:t>Knaff, J. A., T. A. Cram, A. B. Schumacher, J. P. </a:t>
            </a:r>
            <a:r>
              <a:rPr lang="en-US" sz="800" dirty="0" err="1" smtClean="0"/>
              <a:t>Kossin</a:t>
            </a:r>
            <a:r>
              <a:rPr lang="en-US" sz="800" dirty="0" smtClean="0"/>
              <a:t>, and M. DeMaria, 2008: Objective identification of annular hurricanes.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Forecasting</a:t>
            </a:r>
            <a:r>
              <a:rPr lang="en-US" sz="800" dirty="0" smtClean="0"/>
              <a:t>, </a:t>
            </a:r>
            <a:r>
              <a:rPr lang="en-US" sz="800" b="1" dirty="0" smtClean="0"/>
              <a:t>23</a:t>
            </a:r>
            <a:r>
              <a:rPr lang="en-US" sz="800" dirty="0" smtClean="0"/>
              <a:t>, 17-28.</a:t>
            </a:r>
          </a:p>
          <a:p>
            <a:pPr>
              <a:buNone/>
            </a:pPr>
            <a:r>
              <a:rPr lang="en-US" sz="800" dirty="0" smtClean="0"/>
              <a:t>Knapp, K. R., and J. P. </a:t>
            </a:r>
            <a:r>
              <a:rPr lang="en-US" sz="800" dirty="0" err="1" smtClean="0"/>
              <a:t>Kossin</a:t>
            </a:r>
            <a:r>
              <a:rPr lang="en-US" sz="800" dirty="0" smtClean="0"/>
              <a:t>, 2007: A new global tropical cyclone dataset from ISCCP B1 geostationary satellite observations. </a:t>
            </a:r>
            <a:r>
              <a:rPr lang="en-US" sz="800" i="1" dirty="0" smtClean="0"/>
              <a:t>J. Appl. Remote Sensing</a:t>
            </a:r>
            <a:r>
              <a:rPr lang="en-US" sz="800" dirty="0" smtClean="0"/>
              <a:t>, </a:t>
            </a:r>
            <a:r>
              <a:rPr lang="en-US" sz="800" b="1" dirty="0" smtClean="0"/>
              <a:t>1</a:t>
            </a:r>
            <a:r>
              <a:rPr lang="en-US" sz="800" dirty="0" smtClean="0"/>
              <a:t>, 013505, doi:10.1117/12.731296.</a:t>
            </a:r>
          </a:p>
          <a:p>
            <a:pPr>
              <a:buNone/>
            </a:pPr>
            <a:r>
              <a:rPr lang="en-US" sz="800" dirty="0" err="1" smtClean="0"/>
              <a:t>Kossin</a:t>
            </a:r>
            <a:r>
              <a:rPr lang="en-US" sz="800" dirty="0" smtClean="0"/>
              <a:t>, J. P., and M. </a:t>
            </a:r>
            <a:r>
              <a:rPr lang="en-US" sz="800" dirty="0" err="1" smtClean="0"/>
              <a:t>Sitkowski</a:t>
            </a:r>
            <a:r>
              <a:rPr lang="en-US" sz="800" dirty="0" smtClean="0"/>
              <a:t>, 2009: An objective model for identifying secondary eyewall formation in hurricanes.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137</a:t>
            </a:r>
            <a:r>
              <a:rPr lang="en-US" sz="800" dirty="0" smtClean="0"/>
              <a:t>, 876-892.</a:t>
            </a:r>
          </a:p>
          <a:p>
            <a:pPr>
              <a:buNone/>
            </a:pPr>
            <a:r>
              <a:rPr lang="en-US" sz="800" dirty="0" err="1" smtClean="0"/>
              <a:t>Maclay</a:t>
            </a:r>
            <a:r>
              <a:rPr lang="en-US" sz="800" dirty="0" smtClean="0"/>
              <a:t>, K. S., M. DeMaria, and T. H. </a:t>
            </a:r>
            <a:r>
              <a:rPr lang="en-US" sz="800" dirty="0" err="1" smtClean="0"/>
              <a:t>Vonder</a:t>
            </a:r>
            <a:r>
              <a:rPr lang="en-US" sz="800" dirty="0" smtClean="0"/>
              <a:t> </a:t>
            </a:r>
            <a:r>
              <a:rPr lang="en-US" sz="800" dirty="0" err="1" smtClean="0"/>
              <a:t>Haar</a:t>
            </a:r>
            <a:r>
              <a:rPr lang="en-US" sz="800" dirty="0" smtClean="0"/>
              <a:t>, 2008: Tropical cyclone inner-core kinetic energy evolution.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136</a:t>
            </a:r>
            <a:r>
              <a:rPr lang="en-US" sz="800" dirty="0" smtClean="0"/>
              <a:t>, 4882-4898.</a:t>
            </a:r>
          </a:p>
          <a:p>
            <a:pPr>
              <a:buNone/>
            </a:pPr>
            <a:r>
              <a:rPr lang="en-US" sz="800" dirty="0" smtClean="0"/>
              <a:t>Merrill</a:t>
            </a:r>
            <a:r>
              <a:rPr lang="en-US" sz="800" dirty="0" smtClean="0"/>
              <a:t>, R. T., 1984: A comparison of large and small tropical cyclones.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112</a:t>
            </a:r>
            <a:r>
              <a:rPr lang="en-US" sz="800" dirty="0" smtClean="0"/>
              <a:t>, 1408-1418.</a:t>
            </a:r>
          </a:p>
          <a:p>
            <a:pPr>
              <a:buNone/>
            </a:pPr>
            <a:r>
              <a:rPr lang="en-US" sz="800" dirty="0" err="1" smtClean="0"/>
              <a:t>Ooyama</a:t>
            </a:r>
            <a:r>
              <a:rPr lang="en-US" sz="800" dirty="0" smtClean="0"/>
              <a:t>, K., 1969: Numerical simulation of the life cycle of tropical cyclones. </a:t>
            </a:r>
            <a:r>
              <a:rPr lang="en-US" sz="800" i="1" dirty="0" smtClean="0"/>
              <a:t>J. Atmos. Sci.</a:t>
            </a:r>
            <a:r>
              <a:rPr lang="en-US" sz="800" dirty="0" smtClean="0"/>
              <a:t>, </a:t>
            </a:r>
            <a:r>
              <a:rPr lang="en-US" sz="800" b="1" dirty="0" smtClean="0"/>
              <a:t>26</a:t>
            </a:r>
            <a:r>
              <a:rPr lang="en-US" sz="800" dirty="0" smtClean="0"/>
              <a:t>, 3-40.</a:t>
            </a:r>
          </a:p>
          <a:p>
            <a:pPr>
              <a:buNone/>
            </a:pPr>
            <a:r>
              <a:rPr lang="en-US" sz="800" dirty="0" smtClean="0"/>
              <a:t>Powell, M. D., and T. A. Reinhold, 2007: Tropical cyclone destructive potential by integrated kinetic energy. </a:t>
            </a:r>
            <a:r>
              <a:rPr lang="en-US" sz="800" i="1" dirty="0" smtClean="0"/>
              <a:t>Bull. Amer. Meteor. Soc.</a:t>
            </a:r>
            <a:r>
              <a:rPr lang="en-US" sz="800" dirty="0" smtClean="0"/>
              <a:t>, </a:t>
            </a:r>
            <a:r>
              <a:rPr lang="en-US" sz="800" b="1" dirty="0" smtClean="0"/>
              <a:t>88</a:t>
            </a:r>
            <a:r>
              <a:rPr lang="en-US" sz="800" dirty="0" smtClean="0"/>
              <a:t>, 513-526.</a:t>
            </a:r>
          </a:p>
          <a:p>
            <a:pPr>
              <a:buNone/>
            </a:pPr>
            <a:r>
              <a:rPr lang="en-US" sz="800" dirty="0" err="1" smtClean="0"/>
              <a:t>Rappaport</a:t>
            </a:r>
            <a:r>
              <a:rPr lang="en-US" sz="800" dirty="0" smtClean="0"/>
              <a:t>, E. N., and Coauthors, 2009: Advances and challenges at the National Hurricane Center.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Forecasting</a:t>
            </a:r>
            <a:r>
              <a:rPr lang="en-US" sz="800" dirty="0" smtClean="0"/>
              <a:t>, </a:t>
            </a:r>
            <a:r>
              <a:rPr lang="en-US" sz="800" b="1" dirty="0" smtClean="0"/>
              <a:t>24</a:t>
            </a:r>
            <a:r>
              <a:rPr lang="en-US" sz="800" dirty="0" smtClean="0"/>
              <a:t>, 395-419.</a:t>
            </a:r>
          </a:p>
          <a:p>
            <a:pPr>
              <a:buNone/>
            </a:pPr>
            <a:r>
              <a:rPr lang="en-US" sz="800" dirty="0" smtClean="0"/>
              <a:t>Schubert</a:t>
            </a:r>
            <a:r>
              <a:rPr lang="en-US" sz="800" dirty="0" smtClean="0"/>
              <a:t>, W. H., M. T. Montgomery, R. K. Taft, T. A. Guinn, S. R. Fulton, J. P. </a:t>
            </a:r>
            <a:r>
              <a:rPr lang="en-US" sz="800" dirty="0" err="1" smtClean="0"/>
              <a:t>Kossin</a:t>
            </a:r>
            <a:r>
              <a:rPr lang="en-US" sz="800" dirty="0" smtClean="0"/>
              <a:t>, and J. P. Edwards, 1999: Polygonal eyewalls, asymmetric eye contraction, and potential vorticity mixing in hurricanes. </a:t>
            </a:r>
            <a:r>
              <a:rPr lang="en-US" sz="800" i="1" dirty="0" smtClean="0"/>
              <a:t>J. Atmos. Sci.</a:t>
            </a:r>
            <a:r>
              <a:rPr lang="en-US" sz="800" dirty="0" smtClean="0"/>
              <a:t>, </a:t>
            </a:r>
            <a:r>
              <a:rPr lang="en-US" sz="800" b="1" dirty="0" smtClean="0"/>
              <a:t>56</a:t>
            </a:r>
            <a:r>
              <a:rPr lang="en-US" sz="800" dirty="0" smtClean="0"/>
              <a:t>, 1197-1223.</a:t>
            </a:r>
          </a:p>
          <a:p>
            <a:pPr>
              <a:buNone/>
            </a:pPr>
            <a:r>
              <a:rPr lang="en-US" sz="800" dirty="0" smtClean="0"/>
              <a:t>Shapiro, L. J., and H. E. Willoughby, 1982: The response of balanced hurricanes to local sources of heat and momentum. </a:t>
            </a:r>
            <a:r>
              <a:rPr lang="en-US" sz="800" i="1" dirty="0" smtClean="0"/>
              <a:t>J. Atmos. Sci.</a:t>
            </a:r>
            <a:r>
              <a:rPr lang="en-US" sz="800" dirty="0" smtClean="0"/>
              <a:t>, </a:t>
            </a:r>
            <a:r>
              <a:rPr lang="en-US" sz="800" b="1" dirty="0" smtClean="0"/>
              <a:t>39</a:t>
            </a:r>
            <a:r>
              <a:rPr lang="en-US" sz="800" dirty="0" smtClean="0"/>
              <a:t>, 378-394.</a:t>
            </a:r>
          </a:p>
          <a:p>
            <a:pPr>
              <a:buNone/>
            </a:pPr>
            <a:r>
              <a:rPr lang="en-US" sz="800" dirty="0" err="1" smtClean="0"/>
              <a:t>Vigh</a:t>
            </a:r>
            <a:r>
              <a:rPr lang="en-US" sz="800" dirty="0" smtClean="0"/>
              <a:t>, J. L., and W. H. Schubert, 2009: Rapid development of the tropical cyclone warm core. </a:t>
            </a:r>
            <a:r>
              <a:rPr lang="en-US" sz="800" i="1" dirty="0" smtClean="0"/>
              <a:t>J. Atmos. Sci.</a:t>
            </a:r>
            <a:r>
              <a:rPr lang="en-US" sz="800" dirty="0" smtClean="0"/>
              <a:t>, </a:t>
            </a:r>
            <a:r>
              <a:rPr lang="en-US" sz="800" b="1" dirty="0" smtClean="0"/>
              <a:t>66</a:t>
            </a:r>
            <a:r>
              <a:rPr lang="en-US" sz="800" dirty="0" smtClean="0"/>
              <a:t>, 3335-3350.</a:t>
            </a:r>
          </a:p>
          <a:p>
            <a:pPr>
              <a:buNone/>
            </a:pPr>
            <a:r>
              <a:rPr lang="en-US" sz="800" dirty="0" smtClean="0"/>
              <a:t>Weatherford, C. L., 1989: The structural evolution of typhoons. </a:t>
            </a:r>
            <a:r>
              <a:rPr lang="en-US" sz="800" i="1" dirty="0" smtClean="0"/>
              <a:t>Atm. Sci. Paper 446</a:t>
            </a:r>
            <a:r>
              <a:rPr lang="en-US" sz="800" dirty="0" smtClean="0"/>
              <a:t>, Colorado State University, 198 pp.</a:t>
            </a:r>
          </a:p>
          <a:p>
            <a:pPr>
              <a:buNone/>
            </a:pPr>
            <a:r>
              <a:rPr lang="en-US" sz="800" dirty="0" smtClean="0"/>
              <a:t>Weatherford</a:t>
            </a:r>
            <a:r>
              <a:rPr lang="en-US" sz="800" dirty="0" smtClean="0"/>
              <a:t>, C. L., and W. M. Gray, 1988a: Typhoon structure as revealed by aircraft reconnaissance. Part I: Data analysis and climatology.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116</a:t>
            </a:r>
            <a:r>
              <a:rPr lang="en-US" sz="800" dirty="0" smtClean="0"/>
              <a:t>, 1032-1043.</a:t>
            </a:r>
          </a:p>
          <a:p>
            <a:pPr>
              <a:buNone/>
            </a:pPr>
            <a:r>
              <a:rPr lang="en-US" sz="800" dirty="0" smtClean="0"/>
              <a:t>Weatherford, C. L., and W. M. Gray, 1988b: Typhoon structure as revealed by aircraft reconnaissance. Part II: Structural variability. </a:t>
            </a:r>
            <a:r>
              <a:rPr lang="en-US" sz="800" i="1" dirty="0" smtClean="0"/>
              <a:t>Mon. </a:t>
            </a:r>
            <a:r>
              <a:rPr lang="en-US" sz="800" i="1" dirty="0" err="1" smtClean="0"/>
              <a:t>Wea</a:t>
            </a:r>
            <a:r>
              <a:rPr lang="en-US" sz="800" i="1" dirty="0" smtClean="0"/>
              <a:t>. Rev.</a:t>
            </a:r>
            <a:r>
              <a:rPr lang="en-US" sz="800" dirty="0" smtClean="0"/>
              <a:t>, </a:t>
            </a:r>
            <a:r>
              <a:rPr lang="en-US" sz="800" b="1" dirty="0" smtClean="0"/>
              <a:t>116</a:t>
            </a:r>
            <a:r>
              <a:rPr lang="en-US" sz="800" dirty="0" smtClean="0"/>
              <a:t>, 1044-1056.</a:t>
            </a:r>
          </a:p>
          <a:p>
            <a:pPr>
              <a:buNone/>
            </a:pPr>
            <a:r>
              <a:rPr lang="en-US" sz="800" dirty="0" smtClean="0"/>
              <a:t>Willoughby, H. E., J.A. </a:t>
            </a:r>
            <a:r>
              <a:rPr lang="en-US" sz="800" dirty="0" err="1" smtClean="0"/>
              <a:t>Clos</a:t>
            </a:r>
            <a:r>
              <a:rPr lang="en-US" sz="800" dirty="0" smtClean="0"/>
              <a:t>, and M. G. </a:t>
            </a:r>
            <a:r>
              <a:rPr lang="en-US" sz="800" dirty="0" err="1" smtClean="0"/>
              <a:t>Shoreibah</a:t>
            </a:r>
            <a:r>
              <a:rPr lang="en-US" sz="800" dirty="0" smtClean="0"/>
              <a:t>, 1982: Concentric eyewalls, secondary wind maxima, and the evolution of the hurricane vortex. </a:t>
            </a:r>
            <a:r>
              <a:rPr lang="en-US" sz="800" i="1" dirty="0" smtClean="0"/>
              <a:t>J. Atmos. Sci.</a:t>
            </a:r>
            <a:r>
              <a:rPr lang="en-US" sz="800" dirty="0" smtClean="0"/>
              <a:t>, </a:t>
            </a:r>
            <a:r>
              <a:rPr lang="en-US" sz="800" b="1" dirty="0" smtClean="0"/>
              <a:t>39</a:t>
            </a:r>
            <a:r>
              <a:rPr lang="en-US" sz="800" dirty="0" smtClean="0"/>
              <a:t>, 395-411</a:t>
            </a:r>
            <a:r>
              <a:rPr lang="en-US" sz="800" dirty="0" smtClean="0"/>
              <a:t>.</a:t>
            </a:r>
            <a:endParaRPr lang="en-US" sz="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Questions?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Additional Slides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err="1" smtClean="0">
                <a:solidFill>
                  <a:schemeClr val="tx1"/>
                </a:solidFill>
              </a:rPr>
              <a:t>Saffir</a:t>
            </a:r>
            <a:r>
              <a:rPr lang="en-US" dirty="0" smtClean="0">
                <a:solidFill>
                  <a:schemeClr val="tx1"/>
                </a:solidFill>
              </a:rPr>
              <a:t>-Simpson Scale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599" y="1600201"/>
          <a:ext cx="8686800" cy="4343398"/>
        </p:xfrm>
        <a:graphic>
          <a:graphicData uri="http://schemas.openxmlformats.org/drawingml/2006/table">
            <a:tbl>
              <a:tblPr/>
              <a:tblGrid>
                <a:gridCol w="1181208"/>
                <a:gridCol w="1307943"/>
                <a:gridCol w="1307943"/>
                <a:gridCol w="927740"/>
                <a:gridCol w="1181208"/>
                <a:gridCol w="1181208"/>
                <a:gridCol w="1599550"/>
              </a:tblGrid>
              <a:tr h="7164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Category</a:t>
                      </a:r>
                      <a:endParaRPr lang="en-US" sz="18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MSW</a:t>
                      </a:r>
                      <a:endParaRPr lang="en-US" sz="18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MSLP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Surge</a:t>
                      </a:r>
                      <a:endParaRPr lang="en-US" sz="18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Damage</a:t>
                      </a:r>
                      <a:endParaRPr lang="en-US" sz="18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1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mph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kt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ms</a:t>
                      </a:r>
                      <a:r>
                        <a:rPr lang="en-US" sz="1800" baseline="300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-1</a:t>
                      </a:r>
                      <a:endParaRPr lang="en-US" sz="18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mb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ft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TD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&lt;39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&lt;34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&lt;17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TS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39-73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34-63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17-32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74-95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64-82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33-42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&gt;979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 4-5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Minimal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96-110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83-95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43-49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965-979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 6-8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Moderate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111-130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96-113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50-58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945-964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 9-12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Extensive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131-155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114-135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59-69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920-944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13-18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Extreme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4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&gt;155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&gt;135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&gt;69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&lt;920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&gt;18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Catastrophic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Track and Intensity Errors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61722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Rappaport</a:t>
            </a:r>
            <a:r>
              <a:rPr lang="en-US" sz="1400" dirty="0" smtClean="0"/>
              <a:t> et al. (2009)</a:t>
            </a:r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005138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5509" y="1600199"/>
            <a:ext cx="2945035" cy="459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90600" y="1219200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NHC Track Error and Skill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121920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NHC Intensity Error and Skill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Types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99658"/>
            <a:ext cx="8229600" cy="332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00800" y="5638800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Weatherford (1989)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TC Size, Strength and Intensity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7981" y="1600200"/>
            <a:ext cx="69680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1722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Merrill (1984)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Diameter and Intensity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Content Placeholder 9" descr="recDEYEscatVMAX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58346"/>
            <a:ext cx="4038600" cy="280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77000" y="5334000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Weatherford (1989)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Diameter and Intensity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ecShapeTimeLTNScat.tif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Diameter through Lifecycle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ecShapeATimeScat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Cubic </a:t>
            </a:r>
            <a:r>
              <a:rPr lang="en-US" dirty="0" err="1" smtClean="0">
                <a:solidFill>
                  <a:schemeClr val="tx1"/>
                </a:solidFill>
              </a:rPr>
              <a:t>Hermite</a:t>
            </a:r>
            <a:r>
              <a:rPr lang="en-US" dirty="0" smtClean="0">
                <a:solidFill>
                  <a:schemeClr val="tx1"/>
                </a:solidFill>
              </a:rPr>
              <a:t> Shape Function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124200"/>
            <a:ext cx="37433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438400"/>
            <a:ext cx="1868488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Vertical </a:t>
            </a:r>
            <a:r>
              <a:rPr lang="en-US" dirty="0" smtClean="0">
                <a:solidFill>
                  <a:schemeClr val="tx1"/>
                </a:solidFill>
              </a:rPr>
              <a:t>Structure Functions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vert_struc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817" y="1600200"/>
            <a:ext cx="30033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5029200" y="2667000"/>
          <a:ext cx="2362200" cy="762000"/>
        </p:xfrm>
        <a:graphic>
          <a:graphicData uri="http://schemas.openxmlformats.org/presentationml/2006/ole">
            <p:oleObj spid="_x0000_s13313" name="Equation" r:id="rId4" imgW="2362200" imgH="762000" progId="Equation.3">
              <p:embed/>
            </p:oleObj>
          </a:graphicData>
        </a:graphic>
      </p:graphicFrame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5029200" y="4495800"/>
          <a:ext cx="3495675" cy="762000"/>
        </p:xfrm>
        <a:graphic>
          <a:graphicData uri="http://schemas.openxmlformats.org/presentationml/2006/ole">
            <p:oleObj spid="_x0000_s13315" name="Equation" r:id="rId5" imgW="3492500" imgH="7620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105400" y="22860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curve: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41148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curve: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Diabatic Heating Profiles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038600" cy="361156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Diabatic heating was set to be fixed over the domain, so the magnitude of maximum heating was determined by the size of the ring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214" y="2706038"/>
            <a:ext cx="3428572" cy="23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Radial and Vertical Velocity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2708572" cy="185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447800"/>
            <a:ext cx="2708572" cy="184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447800"/>
            <a:ext cx="2708572" cy="184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657600"/>
            <a:ext cx="2708572" cy="184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657600"/>
            <a:ext cx="2708572" cy="188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657600"/>
            <a:ext cx="2708572" cy="184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Tendencies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629" name="Content Placeholder 8" descr="PHIT_DH_A_D.tif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219200"/>
            <a:ext cx="3886200" cy="2616200"/>
          </a:xfrm>
        </p:spPr>
      </p:pic>
      <p:pic>
        <p:nvPicPr>
          <p:cNvPr id="26630" name="Content Placeholder 11" descr="TT_DH_A_D.tif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1219200"/>
            <a:ext cx="3733800" cy="2663825"/>
          </a:xfrm>
        </p:spPr>
      </p:pic>
      <p:pic>
        <p:nvPicPr>
          <p:cNvPr id="26631" name="Picture 12" descr="VT_DH_A_D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10000"/>
            <a:ext cx="40005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Wilma 2005 Lifecycle </a:t>
            </a:r>
            <a:r>
              <a:rPr lang="en-US" dirty="0" err="1" smtClean="0">
                <a:solidFill>
                  <a:schemeClr val="tx1"/>
                </a:solidFill>
              </a:rPr>
              <a:t>V</a:t>
            </a:r>
            <a:r>
              <a:rPr lang="en-US" baseline="-25000" dirty="0" err="1" smtClean="0">
                <a:solidFill>
                  <a:schemeClr val="tx1"/>
                </a:solidFill>
              </a:rPr>
              <a:t>max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pic>
        <p:nvPicPr>
          <p:cNvPr id="27651" name="Picture 2" descr="al242005_wi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01750" y="1633538"/>
            <a:ext cx="6540500" cy="4457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TC Lifecycle: Wilma 2005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061" name="Picture 100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295400"/>
            <a:ext cx="6934200" cy="5226414"/>
          </a:xfrm>
          <a:prstGeom prst="rect">
            <a:avLst/>
          </a:prstGeom>
        </p:spPr>
      </p:pic>
      <p:pic>
        <p:nvPicPr>
          <p:cNvPr id="10062" name="Content Placeholder 7" descr="k_vs_vmax-wilma.tif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71800" y="1721214"/>
            <a:ext cx="5562600" cy="4635500"/>
          </a:xfrm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4419600" y="5226414"/>
            <a:ext cx="574453" cy="35559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994053" y="5174562"/>
            <a:ext cx="293060" cy="51852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410200" y="4693014"/>
            <a:ext cx="320942" cy="464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105400" y="5157278"/>
            <a:ext cx="304800" cy="4321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10200" y="4693014"/>
            <a:ext cx="320942" cy="4815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731142" y="4616814"/>
            <a:ext cx="441058" cy="853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172200" y="4159614"/>
            <a:ext cx="1981200" cy="4556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620000" y="3550014"/>
            <a:ext cx="533400" cy="609600"/>
          </a:xfrm>
          <a:prstGeom prst="line">
            <a:avLst/>
          </a:prstGeom>
          <a:ln w="2540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43800" y="2635614"/>
            <a:ext cx="152400" cy="393700"/>
          </a:xfrm>
          <a:prstGeom prst="line">
            <a:avLst/>
          </a:prstGeom>
          <a:ln w="2540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086600" y="3321414"/>
            <a:ext cx="539750" cy="228600"/>
          </a:xfrm>
          <a:prstGeom prst="line">
            <a:avLst/>
          </a:prstGeom>
          <a:ln w="44450">
            <a:solidFill>
              <a:srgbClr val="00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086600" y="3016614"/>
            <a:ext cx="457200" cy="304800"/>
          </a:xfrm>
          <a:prstGeom prst="line">
            <a:avLst/>
          </a:prstGeom>
          <a:ln w="44450">
            <a:solidFill>
              <a:srgbClr val="00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505700" y="3029314"/>
            <a:ext cx="190500" cy="0"/>
          </a:xfrm>
          <a:prstGeom prst="line">
            <a:avLst/>
          </a:prstGeom>
          <a:ln w="44450">
            <a:solidFill>
              <a:srgbClr val="00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ine Callout 1 54"/>
          <p:cNvSpPr/>
          <p:nvPr/>
        </p:nvSpPr>
        <p:spPr>
          <a:xfrm rot="5400000">
            <a:off x="7178578" y="4432016"/>
            <a:ext cx="215274" cy="599110"/>
          </a:xfrm>
          <a:prstGeom prst="borderCallout1">
            <a:avLst>
              <a:gd name="adj1" fmla="val 33753"/>
              <a:gd name="adj2" fmla="val 3833"/>
              <a:gd name="adj3" fmla="val -12644"/>
              <a:gd name="adj4" fmla="val -141815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ine Callout 1 51"/>
          <p:cNvSpPr/>
          <p:nvPr/>
        </p:nvSpPr>
        <p:spPr>
          <a:xfrm rot="16200000">
            <a:off x="4808472" y="4533475"/>
            <a:ext cx="247086" cy="566163"/>
          </a:xfrm>
          <a:prstGeom prst="borderCallout1">
            <a:avLst>
              <a:gd name="adj1" fmla="val 59474"/>
              <a:gd name="adj2" fmla="val 792"/>
              <a:gd name="adj3" fmla="val 103084"/>
              <a:gd name="adj4" fmla="val -75540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ine Callout 1 55"/>
          <p:cNvSpPr/>
          <p:nvPr/>
        </p:nvSpPr>
        <p:spPr>
          <a:xfrm rot="16200000">
            <a:off x="4020318" y="4936921"/>
            <a:ext cx="265168" cy="533400"/>
          </a:xfrm>
          <a:prstGeom prst="borderCallout1">
            <a:avLst>
              <a:gd name="adj1" fmla="val 83049"/>
              <a:gd name="adj2" fmla="val 3833"/>
              <a:gd name="adj3" fmla="val 112756"/>
              <a:gd name="adj4" fmla="val -52873"/>
            </a:avLst>
          </a:prstGeom>
          <a:solidFill>
            <a:srgbClr val="92D050">
              <a:alpha val="50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822218" y="5086426"/>
            <a:ext cx="673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10/17</a:t>
            </a:r>
            <a:endParaRPr lang="en-US" sz="13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84218" y="4693014"/>
            <a:ext cx="673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10/18</a:t>
            </a:r>
            <a:endParaRPr lang="en-US" sz="13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34200" y="4616814"/>
            <a:ext cx="673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10/19</a:t>
            </a:r>
            <a:endParaRPr lang="en-US" sz="13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3" name="Line Callout 1 62"/>
          <p:cNvSpPr/>
          <p:nvPr/>
        </p:nvSpPr>
        <p:spPr>
          <a:xfrm rot="5400000">
            <a:off x="6853612" y="3494815"/>
            <a:ext cx="247085" cy="587671"/>
          </a:xfrm>
          <a:prstGeom prst="borderCallout1">
            <a:avLst>
              <a:gd name="adj1" fmla="val 32160"/>
              <a:gd name="adj2" fmla="val -2307"/>
              <a:gd name="adj3" fmla="val 19196"/>
              <a:gd name="adj4" fmla="val -112892"/>
            </a:avLst>
          </a:prstGeom>
          <a:solidFill>
            <a:srgbClr val="00B0F0">
              <a:alpha val="5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629400" y="3638626"/>
            <a:ext cx="673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10/20</a:t>
            </a:r>
            <a:endParaRPr lang="en-US" sz="13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6" name="Line Callout 1 65"/>
          <p:cNvSpPr/>
          <p:nvPr/>
        </p:nvSpPr>
        <p:spPr>
          <a:xfrm rot="5400000">
            <a:off x="5529889" y="3151121"/>
            <a:ext cx="247085" cy="587671"/>
          </a:xfrm>
          <a:prstGeom prst="borderCallout1">
            <a:avLst>
              <a:gd name="adj1" fmla="val -1302"/>
              <a:gd name="adj2" fmla="val 21569"/>
              <a:gd name="adj3" fmla="val -51074"/>
              <a:gd name="adj4" fmla="val 90053"/>
            </a:avLst>
          </a:prstGeom>
          <a:solidFill>
            <a:srgbClr val="00B0F0">
              <a:alpha val="5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334000" y="3321414"/>
            <a:ext cx="673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10/23</a:t>
            </a:r>
            <a:endParaRPr lang="en-US" sz="13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9" name="Line Callout 1 68"/>
          <p:cNvSpPr/>
          <p:nvPr/>
        </p:nvSpPr>
        <p:spPr>
          <a:xfrm rot="5400000">
            <a:off x="6473867" y="2183173"/>
            <a:ext cx="247085" cy="587671"/>
          </a:xfrm>
          <a:prstGeom prst="borderCallout1">
            <a:avLst>
              <a:gd name="adj1" fmla="val 28814"/>
              <a:gd name="adj2" fmla="val 101155"/>
              <a:gd name="adj3" fmla="val -14266"/>
              <a:gd name="adj4" fmla="val 205454"/>
            </a:avLst>
          </a:prstGeom>
          <a:solidFill>
            <a:srgbClr val="00B0F0">
              <a:alpha val="5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260618" y="2330814"/>
            <a:ext cx="673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10/22</a:t>
            </a:r>
            <a:endParaRPr lang="en-US" sz="13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1" name="Line Callout 1 70"/>
          <p:cNvSpPr/>
          <p:nvPr/>
        </p:nvSpPr>
        <p:spPr>
          <a:xfrm rot="5400000">
            <a:off x="8065861" y="3043281"/>
            <a:ext cx="245168" cy="603491"/>
          </a:xfrm>
          <a:prstGeom prst="borderCallout1">
            <a:avLst>
              <a:gd name="adj1" fmla="val 100745"/>
              <a:gd name="adj2" fmla="val 61362"/>
              <a:gd name="adj3" fmla="val 134818"/>
              <a:gd name="adj4" fmla="val -60758"/>
            </a:avLst>
          </a:prstGeom>
          <a:solidFill>
            <a:srgbClr val="00B0F0">
              <a:alpha val="5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851654" y="3199790"/>
            <a:ext cx="673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10/21</a:t>
            </a:r>
            <a:endParaRPr lang="en-US" sz="13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99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Eye Structure and Intensity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No direct relationship between eye diameter and </a:t>
            </a:r>
            <a:r>
              <a:rPr lang="en-US" sz="2400" dirty="0" smtClean="0"/>
              <a:t>intensity (Jordan 1961, Weatherford 1989)</a:t>
            </a:r>
            <a:endParaRPr lang="en-US" sz="2400" dirty="0" smtClean="0"/>
          </a:p>
          <a:p>
            <a:r>
              <a:rPr lang="en-US" sz="2400" dirty="0" smtClean="0"/>
              <a:t>Eye processes/configurations linked to intensity and intensity trend</a:t>
            </a:r>
            <a:r>
              <a:rPr lang="en-US" sz="2400" dirty="0" smtClean="0"/>
              <a:t>: (Shapiro and Willoughby 1982, Willoughby et al. 1982, Knaff et al. 2003, Schubert et al. 1999)</a:t>
            </a:r>
            <a:endParaRPr lang="en-US" sz="2400" dirty="0" smtClean="0"/>
          </a:p>
          <a:p>
            <a:pPr lvl="1"/>
            <a:r>
              <a:rPr lang="en-US" sz="2400" dirty="0" smtClean="0"/>
              <a:t>Eye contraction and </a:t>
            </a:r>
            <a:r>
              <a:rPr lang="en-US" sz="2400" dirty="0" smtClean="0"/>
              <a:t>intensification</a:t>
            </a:r>
            <a:endParaRPr lang="en-US" sz="2400" dirty="0" smtClean="0"/>
          </a:p>
          <a:p>
            <a:pPr lvl="1"/>
            <a:r>
              <a:rPr lang="en-US" sz="2400" dirty="0" smtClean="0"/>
              <a:t>Concentric eyewall </a:t>
            </a:r>
            <a:r>
              <a:rPr lang="en-US" sz="2400" dirty="0" smtClean="0"/>
              <a:t>cycles</a:t>
            </a:r>
            <a:endParaRPr lang="en-US" sz="2400" dirty="0" smtClean="0"/>
          </a:p>
          <a:p>
            <a:pPr lvl="1"/>
            <a:r>
              <a:rPr lang="en-US" sz="2400" dirty="0" smtClean="0"/>
              <a:t>Annular </a:t>
            </a:r>
            <a:r>
              <a:rPr lang="en-US" sz="2400" dirty="0" smtClean="0"/>
              <a:t>hurricanes</a:t>
            </a:r>
            <a:endParaRPr lang="en-US" sz="2400" dirty="0" smtClean="0"/>
          </a:p>
          <a:p>
            <a:pPr lvl="1"/>
            <a:r>
              <a:rPr lang="en-US" sz="2400" dirty="0" smtClean="0"/>
              <a:t>Elliptical and polygonal </a:t>
            </a:r>
            <a:r>
              <a:rPr lang="en-US" sz="2400" dirty="0" smtClean="0"/>
              <a:t>eyes</a:t>
            </a:r>
            <a:endParaRPr lang="en-US" sz="2400" dirty="0" smtClean="0"/>
          </a:p>
          <a:p>
            <a:pPr lvl="1"/>
            <a:r>
              <a:rPr lang="en-US" sz="2400" dirty="0" smtClean="0"/>
              <a:t>“Pinhole” </a:t>
            </a:r>
            <a:r>
              <a:rPr lang="en-US" sz="2400" dirty="0" smtClean="0"/>
              <a:t>eyes</a:t>
            </a:r>
            <a:endParaRPr lang="en-US" sz="24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Sample Model Profiles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50" y="1173063"/>
            <a:ext cx="354456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- HWRF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9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6h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fcst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for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Igor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from early in life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 Strong heating located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inside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vorticity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skirt,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across RMW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 GTE suggests storm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should intensify and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expand based on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these profiles… 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max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increased by 20kt,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RMW increased by 9km,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and R34 increased by 15%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in next 12hr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1143000"/>
            <a:ext cx="6164011" cy="39625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24600" y="1676400"/>
            <a:ext cx="2296333" cy="1066800"/>
            <a:chOff x="914400" y="5181600"/>
            <a:chExt cx="2296333" cy="1066800"/>
          </a:xfrm>
          <a:solidFill>
            <a:schemeClr val="tx1"/>
          </a:solidFill>
          <a:effectLst>
            <a:outerShdw blurRad="50800" dist="76200" dir="7800000" algn="ctr" rotWithShape="0">
              <a:schemeClr val="bg1">
                <a:lumMod val="75000"/>
              </a:scheme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914400" y="5181600"/>
              <a:ext cx="2209800" cy="1066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066800" y="5410200"/>
              <a:ext cx="739488" cy="0"/>
            </a:xfrm>
            <a:prstGeom prst="line">
              <a:avLst/>
            </a:prstGeom>
            <a:grpFill/>
            <a:ln w="762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66800" y="6019800"/>
              <a:ext cx="739488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66800" y="5715000"/>
              <a:ext cx="739488" cy="0"/>
            </a:xfrm>
            <a:prstGeom prst="line">
              <a:avLst/>
            </a:prstGeom>
            <a:grpFill/>
            <a:ln w="38100">
              <a:solidFill>
                <a:srgbClr val="0049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807785" y="5253335"/>
              <a:ext cx="1402948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Heating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Wind speed</a:t>
              </a:r>
            </a:p>
            <a:p>
              <a:r>
                <a:rPr lang="en-US" dirty="0" err="1" smtClean="0">
                  <a:solidFill>
                    <a:schemeClr val="bg1"/>
                  </a:solidFill>
                </a:rPr>
                <a:t>Vorticity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4779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Concentric Eyewall Cycles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5" descr="20051019_1400_f16_x_91h_25LWILMA_150kts-882mb-173N-828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172200" y="61722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Black and Willoughby (1992)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2192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Wilma 2005</a:t>
            </a:r>
            <a:endParaRPr lang="en-US" dirty="0"/>
          </a:p>
        </p:txBody>
      </p:sp>
      <p:pic>
        <p:nvPicPr>
          <p:cNvPr id="4505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529" y="1600200"/>
            <a:ext cx="26640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0" y="12192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Gilbert 1988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Annular Hurricanes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61722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Knaff et al. (2003)</a:t>
            </a:r>
            <a:endParaRPr lang="en-US" sz="1400" dirty="0"/>
          </a:p>
        </p:txBody>
      </p:sp>
      <p:pic>
        <p:nvPicPr>
          <p:cNvPr id="44033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7602"/>
            <a:ext cx="4038600" cy="303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79" y="2039938"/>
            <a:ext cx="3990241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Elliptical and Polygonal Eyes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6096000" cy="4525963"/>
          </a:xfrm>
        </p:spPr>
        <p:txBody>
          <a:bodyPr/>
          <a:lstStyle/>
          <a:p>
            <a:r>
              <a:rPr lang="en-US" sz="2400" dirty="0" smtClean="0"/>
              <a:t>Eyes have long been observed to have periods when their shape is not a perfectly symmetric circle – at times resembling ellipses or polygons</a:t>
            </a:r>
          </a:p>
          <a:p>
            <a:r>
              <a:rPr lang="en-US" sz="2400" dirty="0" smtClean="0"/>
              <a:t>Elliptical eyes have been observed to correspond with weaker TCs, often in the early or late stages of their lifecycle (Jordan 1961, Weatherford 1989)</a:t>
            </a:r>
          </a:p>
          <a:p>
            <a:r>
              <a:rPr lang="en-US" sz="2400" dirty="0" smtClean="0"/>
              <a:t>Polygonal eyes have been associated with eyewall </a:t>
            </a:r>
            <a:r>
              <a:rPr lang="en-US" sz="2400" dirty="0" err="1" smtClean="0"/>
              <a:t>mesovortices</a:t>
            </a:r>
            <a:r>
              <a:rPr lang="en-US" sz="2400" dirty="0" smtClean="0"/>
              <a:t> and barotropic instability (Schubert et al. 1999, </a:t>
            </a:r>
            <a:r>
              <a:rPr lang="en-US" sz="2400" dirty="0" err="1" smtClean="0"/>
              <a:t>Kossin</a:t>
            </a:r>
            <a:r>
              <a:rPr lang="en-US" sz="2400" dirty="0" smtClean="0"/>
              <a:t> and Schubert 2001)</a:t>
            </a:r>
          </a:p>
          <a:p>
            <a:endParaRPr lang="en-US" dirty="0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600200"/>
            <a:ext cx="2213177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962400"/>
            <a:ext cx="205424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934200" y="61722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Kossin</a:t>
            </a:r>
            <a:r>
              <a:rPr lang="en-US" sz="1400" dirty="0" smtClean="0"/>
              <a:t> et al. (2002)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403860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10000"/>
                  </a:schemeClr>
                </a:solidFill>
              </a:rPr>
              <a:t>Erin 2001</a:t>
            </a:r>
            <a:endParaRPr lang="en-US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7436</TotalTime>
  <Words>2849</Words>
  <Application>Microsoft Office PowerPoint</Application>
  <PresentationFormat>On-screen Show (4:3)</PresentationFormat>
  <Paragraphs>376</Paragraphs>
  <Slides>60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Ripple</vt:lpstr>
      <vt:lpstr>Microsoft Equation 3.0</vt:lpstr>
      <vt:lpstr>Tropical cyclone inner core structure and intensity change</vt:lpstr>
      <vt:lpstr>Acknowledgements</vt:lpstr>
      <vt:lpstr>Outline</vt:lpstr>
      <vt:lpstr>Background</vt:lpstr>
      <vt:lpstr>TC Size, Strength and Intensity</vt:lpstr>
      <vt:lpstr>Eye Structure and Intensity</vt:lpstr>
      <vt:lpstr>Concentric Eyewall Cycles</vt:lpstr>
      <vt:lpstr>Annular Hurricanes</vt:lpstr>
      <vt:lpstr>Elliptical and Polygonal Eyes</vt:lpstr>
      <vt:lpstr>“Pinhole” Eyes</vt:lpstr>
      <vt:lpstr>Atlantic TC Eye Estimates</vt:lpstr>
      <vt:lpstr>Aircraft Eye Estimates</vt:lpstr>
      <vt:lpstr>Aircraft Eye Estimates</vt:lpstr>
      <vt:lpstr>TC Eye Estimates</vt:lpstr>
      <vt:lpstr>Boxplots</vt:lpstr>
      <vt:lpstr>Eye Diameter by Type</vt:lpstr>
      <vt:lpstr>Eye Diameter and Intensity</vt:lpstr>
      <vt:lpstr>Eye Diameter and Intensity</vt:lpstr>
      <vt:lpstr>Eye Type and Intensity</vt:lpstr>
      <vt:lpstr>Intensity Change</vt:lpstr>
      <vt:lpstr>Rapid Intensification</vt:lpstr>
      <vt:lpstr>Eye Estimates by Month</vt:lpstr>
      <vt:lpstr>Eye Estimates by Month</vt:lpstr>
      <vt:lpstr>Eye Estimates by Latitude</vt:lpstr>
      <vt:lpstr>Summary</vt:lpstr>
      <vt:lpstr>Future Work</vt:lpstr>
      <vt:lpstr>TC Structure and Intensity Change: Balanced Vortex Model</vt:lpstr>
      <vt:lpstr>“Typical” Lifecycle</vt:lpstr>
      <vt:lpstr>K-Vmax Lifecycle</vt:lpstr>
      <vt:lpstr>Aircraft Intensity and IKE</vt:lpstr>
      <vt:lpstr>Balanced Vortex Model</vt:lpstr>
      <vt:lpstr>Tendency Equation</vt:lpstr>
      <vt:lpstr>The Problem</vt:lpstr>
      <vt:lpstr>Vortex Profiles</vt:lpstr>
      <vt:lpstr>Initial Profiles</vt:lpstr>
      <vt:lpstr>Results</vt:lpstr>
      <vt:lpstr>Results –  Tangential Wind Tendencies</vt:lpstr>
      <vt:lpstr>Results –  Tangential Wind Tendencies</vt:lpstr>
      <vt:lpstr>Results –  Tangential Wind Tendencies</vt:lpstr>
      <vt:lpstr>Results –  Tangential Wind Tendencies</vt:lpstr>
      <vt:lpstr>Kinetic Energy</vt:lpstr>
      <vt:lpstr>Summary</vt:lpstr>
      <vt:lpstr>Future Work</vt:lpstr>
      <vt:lpstr>References</vt:lpstr>
      <vt:lpstr>Questions?</vt:lpstr>
      <vt:lpstr>Additional Slides</vt:lpstr>
      <vt:lpstr>Saffir-Simpson Scale</vt:lpstr>
      <vt:lpstr>Track and Intensity Errors</vt:lpstr>
      <vt:lpstr>Eye Types</vt:lpstr>
      <vt:lpstr>Eye Diameter and Intensity</vt:lpstr>
      <vt:lpstr>Eye Diameter and Intensity</vt:lpstr>
      <vt:lpstr>Eye Diameter through Lifecycle</vt:lpstr>
      <vt:lpstr>Cubic Hermite Shape Function</vt:lpstr>
      <vt:lpstr>Vertical Structure Functions</vt:lpstr>
      <vt:lpstr>Diabatic Heating Profiles</vt:lpstr>
      <vt:lpstr>Radial and Vertical Velocity</vt:lpstr>
      <vt:lpstr>Tendencies</vt:lpstr>
      <vt:lpstr>Wilma 2005 Lifecycle Vmax</vt:lpstr>
      <vt:lpstr>TC Lifecycle: Wilma 2005</vt:lpstr>
      <vt:lpstr>Sample Model Profiles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Kate Musgrave</dc:creator>
  <cp:lastModifiedBy>kate</cp:lastModifiedBy>
  <cp:revision>200</cp:revision>
  <dcterms:created xsi:type="dcterms:W3CDTF">2009-08-26T01:59:43Z</dcterms:created>
  <dcterms:modified xsi:type="dcterms:W3CDTF">2011-10-28T18:33:39Z</dcterms:modified>
</cp:coreProperties>
</file>